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5" r:id="rId4"/>
    <p:sldId id="264" r:id="rId5"/>
    <p:sldId id="259" r:id="rId6"/>
    <p:sldId id="261" r:id="rId7"/>
    <p:sldId id="260" r:id="rId8"/>
    <p:sldId id="262" r:id="rId9"/>
    <p:sldId id="266" r:id="rId10"/>
    <p:sldId id="267" r:id="rId11"/>
    <p:sldId id="268" r:id="rId12"/>
    <p:sldId id="269" r:id="rId13"/>
    <p:sldId id="270" r:id="rId14"/>
    <p:sldId id="272" r:id="rId15"/>
    <p:sldId id="281" r:id="rId16"/>
    <p:sldId id="273" r:id="rId17"/>
    <p:sldId id="271" r:id="rId18"/>
    <p:sldId id="277" r:id="rId19"/>
    <p:sldId id="275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34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1025" autoAdjust="0"/>
    <p:restoredTop sz="94660"/>
  </p:normalViewPr>
  <p:slideViewPr>
    <p:cSldViewPr>
      <p:cViewPr>
        <p:scale>
          <a:sx n="75" d="100"/>
          <a:sy n="75" d="100"/>
        </p:scale>
        <p:origin x="-744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9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43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300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351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350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757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95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04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348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90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67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8EEA-386D-4A4D-B7B5-1FB3A6320FA1}" type="datetimeFigureOut">
              <a:rPr lang="he-IL" smtClean="0"/>
              <a:t>י"ב/שבט/תשע"ה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C7215-617B-4E37-83C0-3ED2A16104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353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slide" Target="slide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5.xml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683568" y="548680"/>
            <a:ext cx="7704856" cy="59046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he-IL" sz="3600" dirty="0" smtClean="0">
              <a:solidFill>
                <a:schemeClr val="tx1"/>
              </a:solidFill>
            </a:endParaRPr>
          </a:p>
          <a:p>
            <a:pPr algn="ctr"/>
            <a:endParaRPr lang="he-IL" sz="3600" dirty="0">
              <a:solidFill>
                <a:schemeClr val="tx1"/>
              </a:solidFill>
            </a:endParaRPr>
          </a:p>
          <a:p>
            <a:pPr algn="ctr"/>
            <a:endParaRPr lang="he-IL" sz="3600" dirty="0">
              <a:solidFill>
                <a:schemeClr val="tx1"/>
              </a:solidFill>
            </a:endParaRPr>
          </a:p>
          <a:p>
            <a:pPr algn="ctr"/>
            <a:endParaRPr lang="he-IL" sz="3600" dirty="0" smtClean="0">
              <a:solidFill>
                <a:schemeClr val="tx1"/>
              </a:solidFill>
            </a:endParaRPr>
          </a:p>
          <a:p>
            <a:pPr algn="ctr"/>
            <a:endParaRPr lang="he-IL" sz="3600" dirty="0">
              <a:solidFill>
                <a:schemeClr val="tx1"/>
              </a:solidFill>
            </a:endParaRPr>
          </a:p>
          <a:p>
            <a:pPr algn="ctr"/>
            <a:endParaRPr lang="he-IL" sz="3600" dirty="0" smtClean="0">
              <a:solidFill>
                <a:schemeClr val="tx1"/>
              </a:solidFill>
            </a:endParaRPr>
          </a:p>
          <a:p>
            <a:pPr algn="ctr"/>
            <a:endParaRPr lang="he-IL" sz="3600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המצגת נערכה ע"י רחל </a:t>
            </a:r>
            <a:r>
              <a:rPr lang="he-IL" dirty="0" err="1" smtClean="0">
                <a:solidFill>
                  <a:schemeClr val="tx1"/>
                </a:solidFill>
              </a:rPr>
              <a:t>הומינר</a:t>
            </a:r>
            <a:r>
              <a:rPr lang="he-IL" dirty="0" smtClean="0">
                <a:solidFill>
                  <a:schemeClr val="tx1"/>
                </a:solidFill>
              </a:rPr>
              <a:t>- סטודנטית לריפוי בעיסוק אוניברסיטת חיפה (מכללת מבחר) דצמבר 2014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65595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10" y="2060848"/>
            <a:ext cx="3360372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מלבן 1"/>
          <p:cNvSpPr/>
          <p:nvPr/>
        </p:nvSpPr>
        <p:spPr>
          <a:xfrm>
            <a:off x="2627784" y="1484784"/>
            <a:ext cx="3816424" cy="461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שירותי ריפוי בעיסוק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619672" y="4869160"/>
            <a:ext cx="5832648" cy="864096"/>
          </a:xfrm>
          <a:prstGeom prst="rect">
            <a:avLst/>
          </a:prstGeom>
          <a:solidFill>
            <a:srgbClr val="734880"/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אחראית שירותי ריפוי בעיסוק: </a:t>
            </a:r>
            <a:r>
              <a:rPr lang="he-IL" b="1" dirty="0"/>
              <a:t>מרים </a:t>
            </a:r>
            <a:r>
              <a:rPr lang="he-IL" b="1" dirty="0" smtClean="0"/>
              <a:t>כרם</a:t>
            </a:r>
            <a:endParaRPr lang="he-IL" b="1" dirty="0"/>
          </a:p>
          <a:p>
            <a:pPr algn="ctr"/>
            <a:r>
              <a:rPr lang="he-IL" dirty="0"/>
              <a:t>דוא"ל: </a:t>
            </a:r>
            <a:r>
              <a:rPr lang="he-IL" dirty="0">
                <a:solidFill>
                  <a:schemeClr val="bg1"/>
                </a:solidFill>
              </a:rPr>
              <a:t>Miriam.kerem@psjer.health.gov.il</a:t>
            </a:r>
          </a:p>
        </p:txBody>
      </p:sp>
      <p:sp>
        <p:nvSpPr>
          <p:cNvPr id="6" name="מלבן 5"/>
          <p:cNvSpPr/>
          <p:nvPr/>
        </p:nvSpPr>
        <p:spPr>
          <a:xfrm>
            <a:off x="1331640" y="2492896"/>
            <a:ext cx="936104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9714387"/>
      </p:ext>
    </p:extLst>
  </p:cSld>
  <p:clrMapOvr>
    <a:masterClrMapping/>
  </p:clrMapOvr>
  <p:transition spd="slow" advClick="0" advTm="1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 nodePh="1">
                                  <p:stCondLst>
                                    <p:cond delay="1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ln>
                  <a:solidFill>
                    <a:srgbClr val="734880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הפעילות במחלקה כוללת:</a:t>
            </a:r>
            <a:endParaRPr lang="he-IL" b="1" dirty="0">
              <a:ln>
                <a:solidFill>
                  <a:srgbClr val="734880"/>
                </a:solidFill>
              </a:ln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הסבר מלבני מעוגל 8"/>
          <p:cNvSpPr/>
          <p:nvPr/>
        </p:nvSpPr>
        <p:spPr>
          <a:xfrm>
            <a:off x="683568" y="1700808"/>
            <a:ext cx="3384376" cy="2160240"/>
          </a:xfrm>
          <a:prstGeom prst="wedgeRoundRectCallout">
            <a:avLst>
              <a:gd name="adj1" fmla="val 43688"/>
              <a:gd name="adj2" fmla="val -72067"/>
              <a:gd name="adj3" fmla="val 166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קבוצות הפעלה </a:t>
            </a:r>
            <a:r>
              <a:rPr lang="he-IL" dirty="0" smtClean="0">
                <a:solidFill>
                  <a:schemeClr val="tx1"/>
                </a:solidFill>
              </a:rPr>
              <a:t>למטרות שיפור ושימור בארבעה היבטים: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קוגניטיבי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סנסומוטורי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חברתי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יצירתי</a:t>
            </a:r>
            <a:r>
              <a:rPr lang="he-IL" dirty="0" smtClean="0"/>
              <a:t> הפעלה</a:t>
            </a:r>
            <a:endParaRPr lang="he-IL" dirty="0"/>
          </a:p>
        </p:txBody>
      </p:sp>
      <p:sp>
        <p:nvSpPr>
          <p:cNvPr id="10" name="הסבר מלבני מעוגל 9"/>
          <p:cNvSpPr/>
          <p:nvPr/>
        </p:nvSpPr>
        <p:spPr>
          <a:xfrm>
            <a:off x="4788024" y="4336540"/>
            <a:ext cx="3384376" cy="2160240"/>
          </a:xfrm>
          <a:prstGeom prst="wedgeRoundRectCallout">
            <a:avLst>
              <a:gd name="adj1" fmla="val -52690"/>
              <a:gd name="adj2" fmla="val -80912"/>
              <a:gd name="adj3" fmla="val 166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קבוצות הבעה רגשית: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פסיכודרמה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אמנות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תנועה</a:t>
            </a:r>
          </a:p>
          <a:p>
            <a:pPr algn="ctr"/>
            <a:r>
              <a:rPr lang="he-IL" dirty="0">
                <a:solidFill>
                  <a:schemeClr val="tx1"/>
                </a:solidFill>
              </a:rPr>
              <a:t>מועברות ע"י סטודנטים לטיפול בהבעה</a:t>
            </a:r>
          </a:p>
        </p:txBody>
      </p:sp>
      <p:sp>
        <p:nvSpPr>
          <p:cNvPr id="11" name="הסבר מלבני מעוגל 10"/>
          <p:cNvSpPr/>
          <p:nvPr/>
        </p:nvSpPr>
        <p:spPr>
          <a:xfrm>
            <a:off x="5508104" y="1556792"/>
            <a:ext cx="2952328" cy="1944216"/>
          </a:xfrm>
          <a:prstGeom prst="wedgeRoundRectCallout">
            <a:avLst>
              <a:gd name="adj1" fmla="val -70030"/>
              <a:gd name="adj2" fmla="val -45533"/>
              <a:gd name="adj3" fmla="val 16667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חדר רב תכליתי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עבודה על פי רמת תפקוד (החל מגלגול חוט צמר וכלה בהזמנת מוצרים דרך האינטרנט)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הסבר מלבני מעוגל 11"/>
          <p:cNvSpPr/>
          <p:nvPr/>
        </p:nvSpPr>
        <p:spPr>
          <a:xfrm>
            <a:off x="323528" y="4556494"/>
            <a:ext cx="2952328" cy="1944216"/>
          </a:xfrm>
          <a:prstGeom prst="wedgeRoundRectCallout">
            <a:avLst>
              <a:gd name="adj1" fmla="val 67265"/>
              <a:gd name="adj2" fmla="val -59572"/>
              <a:gd name="adj3" fmla="val 16667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ביצוע אבחונים והערכות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לצורך זיהוי ומעקב אחר ירידה קוגניטיבית והתפתחות של דמנציה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427984" y="2528900"/>
            <a:ext cx="792088" cy="540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070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 dir="r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32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6" presetClass="entr" presetSubtype="32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6" presetClass="entr" presetSubtype="32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500"/>
                            </p:stCondLst>
                            <p:childTnLst>
                              <p:par>
                                <p:cTn id="27" presetID="22" presetClass="entr" presetSubtype="4" fill="hold" grpId="0" nodeType="afterEffect" nodePh="1">
                                  <p:stCondLst>
                                    <p:cond delay="350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מחלקה </a:t>
            </a:r>
            <a:r>
              <a:rPr lang="he-IL" b="1" dirty="0" smtClean="0">
                <a:solidFill>
                  <a:schemeClr val="tx1"/>
                </a:solidFill>
              </a:rPr>
              <a:t>ה'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ימים א</a:t>
            </a:r>
            <a:r>
              <a:rPr lang="he-IL" dirty="0" smtClean="0">
                <a:solidFill>
                  <a:schemeClr val="tx1"/>
                </a:solidFill>
              </a:rPr>
              <a:t>'-ה</a:t>
            </a:r>
            <a:r>
              <a:rPr lang="he-IL" dirty="0">
                <a:solidFill>
                  <a:schemeClr val="tx1"/>
                </a:solidFill>
              </a:rPr>
              <a:t>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11:30- </a:t>
            </a:r>
            <a:r>
              <a:rPr lang="he-IL" dirty="0" smtClean="0">
                <a:solidFill>
                  <a:schemeClr val="tx1"/>
                </a:solidFill>
              </a:rPr>
              <a:t>9:00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לכל שאלה ניתן לפנות </a:t>
            </a:r>
            <a:r>
              <a:rPr lang="he-IL" dirty="0" smtClean="0">
                <a:solidFill>
                  <a:schemeClr val="tx1"/>
                </a:solidFill>
              </a:rPr>
              <a:t>למרפאה בעיסוק במחלקה</a:t>
            </a:r>
            <a:r>
              <a:rPr lang="he-IL" dirty="0">
                <a:solidFill>
                  <a:schemeClr val="tx1"/>
                </a:solidFill>
              </a:rPr>
              <a:t> </a:t>
            </a:r>
            <a:endParaRPr lang="he-IL" dirty="0" smtClean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שרית </a:t>
            </a:r>
            <a:r>
              <a:rPr lang="he-IL" dirty="0" err="1" smtClean="0">
                <a:solidFill>
                  <a:schemeClr val="tx1"/>
                </a:solidFill>
              </a:rPr>
              <a:t>וולפו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02-6551585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29" y="5599261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98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553324" y="692696"/>
            <a:ext cx="7920880" cy="56886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ריפוי בעיסוק מחלקה </a:t>
            </a:r>
            <a:r>
              <a:rPr lang="he-IL" sz="2800" b="1" dirty="0" err="1" smtClean="0">
                <a:solidFill>
                  <a:schemeClr val="tx1"/>
                </a:solidFill>
              </a:rPr>
              <a:t>פסיכוגריאטרית</a:t>
            </a:r>
            <a:r>
              <a:rPr lang="he-IL" sz="2800" b="1" dirty="0" smtClean="0">
                <a:solidFill>
                  <a:schemeClr val="tx1"/>
                </a:solidFill>
              </a:rPr>
              <a:t> ממושכת</a:t>
            </a: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5" name="פינה מקופלת 4"/>
          <p:cNvSpPr/>
          <p:nvPr/>
        </p:nvSpPr>
        <p:spPr>
          <a:xfrm>
            <a:off x="5076056" y="1816653"/>
            <a:ext cx="2736304" cy="1260140"/>
          </a:xfrm>
          <a:prstGeom prst="foldedCorner">
            <a:avLst/>
          </a:prstGeom>
          <a:solidFill>
            <a:srgbClr val="73488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עבודה מותאמת אישית בחדר רב תכליתי</a:t>
            </a:r>
          </a:p>
        </p:txBody>
      </p:sp>
      <p:sp>
        <p:nvSpPr>
          <p:cNvPr id="6" name="פינה מקופלת 5"/>
          <p:cNvSpPr/>
          <p:nvPr/>
        </p:nvSpPr>
        <p:spPr>
          <a:xfrm>
            <a:off x="1777460" y="2528900"/>
            <a:ext cx="2736304" cy="1260140"/>
          </a:xfrm>
          <a:prstGeom prst="foldedCorner">
            <a:avLst/>
          </a:prstGeom>
          <a:solidFill>
            <a:srgbClr val="73488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קבוצות </a:t>
            </a:r>
            <a:r>
              <a:rPr lang="he-IL" sz="2000" dirty="0"/>
              <a:t>הפעלה בנושאים שונים: תנועה בריאותית, טיפוח אישי ועוד</a:t>
            </a:r>
          </a:p>
        </p:txBody>
      </p:sp>
      <p:sp>
        <p:nvSpPr>
          <p:cNvPr id="7" name="פינה מקופלת 6"/>
          <p:cNvSpPr/>
          <p:nvPr/>
        </p:nvSpPr>
        <p:spPr>
          <a:xfrm>
            <a:off x="5076056" y="3825044"/>
            <a:ext cx="2736304" cy="1260140"/>
          </a:xfrm>
          <a:prstGeom prst="foldedCorner">
            <a:avLst/>
          </a:prstGeom>
          <a:solidFill>
            <a:srgbClr val="73488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טיפול פרטני וקבוצתי בחדר '</a:t>
            </a:r>
            <a:r>
              <a:rPr lang="he-IL" sz="2000" dirty="0" err="1"/>
              <a:t>סנוזלן</a:t>
            </a:r>
            <a:r>
              <a:rPr lang="he-IL" sz="2000" dirty="0"/>
              <a:t>'</a:t>
            </a:r>
          </a:p>
        </p:txBody>
      </p:sp>
      <p:sp>
        <p:nvSpPr>
          <p:cNvPr id="8" name="פינה מקופלת 7"/>
          <p:cNvSpPr/>
          <p:nvPr/>
        </p:nvSpPr>
        <p:spPr>
          <a:xfrm>
            <a:off x="1809560" y="4455114"/>
            <a:ext cx="2736304" cy="1260140"/>
          </a:xfrm>
          <a:prstGeom prst="foldedCorner">
            <a:avLst/>
          </a:prstGeom>
          <a:solidFill>
            <a:srgbClr val="73488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tIns="180000" rtlCol="1" anchor="ctr"/>
          <a:lstStyle/>
          <a:p>
            <a:pPr algn="ctr"/>
            <a:r>
              <a:rPr lang="he-IL" sz="2000" dirty="0"/>
              <a:t>ביצוע אבחונים והערכות</a:t>
            </a:r>
          </a:p>
          <a:p>
            <a:pPr algn="ctr"/>
            <a:r>
              <a:rPr lang="he-IL" sz="2000" dirty="0"/>
              <a:t>לצורך זיהוי ומעקב אחר ירידה קוגניטיבית והתפתחות של דמנציה</a:t>
            </a:r>
          </a:p>
        </p:txBody>
      </p:sp>
      <p:sp>
        <p:nvSpPr>
          <p:cNvPr id="2" name="סוגר מסולסל שמאלי 1"/>
          <p:cNvSpPr/>
          <p:nvPr/>
        </p:nvSpPr>
        <p:spPr>
          <a:xfrm>
            <a:off x="971600" y="1816653"/>
            <a:ext cx="805860" cy="388211"/>
          </a:xfrm>
          <a:prstGeom prst="leftBrac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575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000">
        <p14:prism dir="r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42" presetClass="entr" presetSubtype="0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מחלקה </a:t>
            </a:r>
            <a:r>
              <a:rPr lang="he-IL" b="1" dirty="0" smtClean="0">
                <a:solidFill>
                  <a:schemeClr val="tx1"/>
                </a:solidFill>
              </a:rPr>
              <a:t>ג'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ימים א</a:t>
            </a:r>
            <a:r>
              <a:rPr lang="he-IL" dirty="0" smtClean="0">
                <a:solidFill>
                  <a:schemeClr val="tx1"/>
                </a:solidFill>
              </a:rPr>
              <a:t>'-ה</a:t>
            </a:r>
            <a:r>
              <a:rPr lang="he-IL" dirty="0">
                <a:solidFill>
                  <a:schemeClr val="tx1"/>
                </a:solidFill>
              </a:rPr>
              <a:t>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11:30- </a:t>
            </a:r>
            <a:r>
              <a:rPr lang="he-IL" dirty="0" smtClean="0">
                <a:solidFill>
                  <a:schemeClr val="tx1"/>
                </a:solidFill>
              </a:rPr>
              <a:t>9:00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לכל שאלה ניתן לפנות </a:t>
            </a:r>
            <a:endParaRPr lang="he-IL" dirty="0" smtClean="0">
              <a:solidFill>
                <a:schemeClr val="tx1"/>
              </a:solidFill>
            </a:endParaRPr>
          </a:p>
          <a:p>
            <a:pPr algn="ctr"/>
            <a:r>
              <a:rPr lang="he-IL" dirty="0" err="1" smtClean="0">
                <a:solidFill>
                  <a:schemeClr val="tx1"/>
                </a:solidFill>
              </a:rPr>
              <a:t>ללידיה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 err="1" smtClean="0">
                <a:solidFill>
                  <a:schemeClr val="tx1"/>
                </a:solidFill>
              </a:rPr>
              <a:t>נויברגר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02-6551585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חץ ימינה 6">
            <a:hlinkClick r:id="rId3" action="ppaction://hlinksldjump"/>
          </p:cNvPr>
          <p:cNvSpPr/>
          <p:nvPr/>
        </p:nvSpPr>
        <p:spPr>
          <a:xfrm>
            <a:off x="7668344" y="5733256"/>
            <a:ext cx="1152128" cy="576064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accent4">
                    <a:lumMod val="50000"/>
                  </a:schemeClr>
                </a:solidFill>
              </a:rPr>
              <a:t>לחזרה</a:t>
            </a:r>
            <a:endParaRPr lang="he-I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8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מעוגל 14"/>
          <p:cNvSpPr/>
          <p:nvPr/>
        </p:nvSpPr>
        <p:spPr>
          <a:xfrm>
            <a:off x="899592" y="548680"/>
            <a:ext cx="7056784" cy="108012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ריפוי בעיסוק במחלקה ד'- ממושכת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הסבר קווי 2 (גבול וקו אנכי) 15"/>
          <p:cNvSpPr/>
          <p:nvPr/>
        </p:nvSpPr>
        <p:spPr>
          <a:xfrm>
            <a:off x="1115616" y="2215814"/>
            <a:ext cx="2016224" cy="151216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5515"/>
              <a:gd name="adj6" fmla="val -32452"/>
            </a:avLst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</a:rPr>
              <a:t>שיקום תעסוקתי- 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השתלבות בעבודה בנגריה שבכפר, וכן בעבודות מחוץ לביה"ח</a:t>
            </a:r>
            <a:endParaRPr lang="he-IL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הסבר קווי 2 (גבול וקו אנכי) 16"/>
          <p:cNvSpPr/>
          <p:nvPr/>
        </p:nvSpPr>
        <p:spPr>
          <a:xfrm flipH="1">
            <a:off x="539552" y="4380859"/>
            <a:ext cx="2016224" cy="151216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5515"/>
              <a:gd name="adj6" fmla="val -32452"/>
            </a:avLst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</a:rPr>
              <a:t>קבוצות טיפוליות 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בנושאים שונים</a:t>
            </a:r>
          </a:p>
          <a:p>
            <a:pPr algn="ctr"/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he-IL" sz="2000" dirty="0" smtClean="0">
                <a:solidFill>
                  <a:srgbClr val="7030A0"/>
                </a:solidFill>
                <a:hlinkClick r:id="rId2" action="ppaction://hlinksldjump"/>
              </a:rPr>
              <a:t>לפירוט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he-IL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הסבר קווי 2 (גבול וקו אנכי) 17"/>
          <p:cNvSpPr/>
          <p:nvPr/>
        </p:nvSpPr>
        <p:spPr>
          <a:xfrm flipH="1">
            <a:off x="3851920" y="4380859"/>
            <a:ext cx="3360850" cy="2072477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7612"/>
              <a:gd name="adj6" fmla="val -31233"/>
            </a:avLst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1" anchor="ctr"/>
          <a:lstStyle/>
          <a:p>
            <a:pPr algn="ctr"/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</a:rPr>
              <a:t>גשר לקהילה- </a:t>
            </a:r>
          </a:p>
          <a:p>
            <a:pPr algn="ctr"/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חיבור לחיים נורמטיביים בקהילה ע"י לימוד תיאורטי של נושאים רלוונטיים ויישום בקהילה (זכויות וחובות, סטיגמה, עידוד לנטילת אחריות ועוד)</a:t>
            </a:r>
          </a:p>
          <a:p>
            <a:pPr algn="ctr"/>
            <a:endParaRPr lang="he-IL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הסבר קווי 2 (גבול וקו אנכי) 18"/>
          <p:cNvSpPr/>
          <p:nvPr/>
        </p:nvSpPr>
        <p:spPr>
          <a:xfrm flipH="1">
            <a:off x="3660137" y="2553193"/>
            <a:ext cx="2016224" cy="151216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5515"/>
              <a:gd name="adj6" fmla="val -32452"/>
            </a:avLst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</a:rPr>
              <a:t>חדר רב תכליתי 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</a:rPr>
              <a:t>בדגש על רכישת כלים לעבודה, ניהול סדר יום וכו'</a:t>
            </a:r>
            <a:endParaRPr lang="he-IL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הסבר קווי 2 (גבול וקו אנכי) 21"/>
          <p:cNvSpPr/>
          <p:nvPr/>
        </p:nvSpPr>
        <p:spPr>
          <a:xfrm flipH="1">
            <a:off x="6365822" y="1988840"/>
            <a:ext cx="2016224" cy="1512168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1833"/>
              <a:gd name="adj6" fmla="val -29068"/>
            </a:avLst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accent4">
                    <a:lumMod val="75000"/>
                  </a:schemeClr>
                </a:solidFill>
              </a:rPr>
              <a:t>טיפולים פרטניים </a:t>
            </a:r>
            <a:r>
              <a:rPr lang="he-IL" sz="2000" dirty="0">
                <a:solidFill>
                  <a:schemeClr val="accent4">
                    <a:lumMod val="75000"/>
                  </a:schemeClr>
                </a:solidFill>
              </a:rPr>
              <a:t>ממוקדי מטרות אישיות</a:t>
            </a:r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014" y="5918427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71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07504" y="466059"/>
            <a:ext cx="871296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בריפוי בעיסוק מתקיימות קבוצות </a:t>
            </a:r>
            <a:r>
              <a:rPr lang="he-IL" sz="3200" b="1" dirty="0" smtClean="0">
                <a:solidFill>
                  <a:schemeClr val="tx1"/>
                </a:solidFill>
              </a:rPr>
              <a:t>בנושאים שונים</a:t>
            </a:r>
            <a:r>
              <a:rPr lang="he-IL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הסבר מלבני מעוגל 7"/>
          <p:cNvSpPr/>
          <p:nvPr/>
        </p:nvSpPr>
        <p:spPr>
          <a:xfrm>
            <a:off x="5004048" y="1916832"/>
            <a:ext cx="2736304" cy="1570861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קבוצה קוגניטיבית- לשיפור תהליכי חשיבה לצורך תפקוד מיטבי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9" name="הסבר מלבני מעוגל 8"/>
          <p:cNvSpPr/>
          <p:nvPr/>
        </p:nvSpPr>
        <p:spPr>
          <a:xfrm>
            <a:off x="1621151" y="1916832"/>
            <a:ext cx="2806833" cy="1578757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טיפולים קבוצתיים בהבעה (אמנות ופסיכודרמה) למטרת ויסות רגשי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0" name="הסבר מלבני מעוגל 9"/>
          <p:cNvSpPr/>
          <p:nvPr/>
        </p:nvSpPr>
        <p:spPr>
          <a:xfrm>
            <a:off x="323528" y="4280915"/>
            <a:ext cx="2592288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  <a:ea typeface="Calibri"/>
              </a:rPr>
              <a:t>קבוצות מתחלפות במסגרת פרויקט "גשר לקהילה"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הסבר מלבני מעוגל 10"/>
          <p:cNvSpPr/>
          <p:nvPr/>
        </p:nvSpPr>
        <p:spPr>
          <a:xfrm>
            <a:off x="6084168" y="4280915"/>
            <a:ext cx="2736304" cy="1634210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chemeClr val="tx1"/>
                </a:solidFill>
                <a:ea typeface="Calibri"/>
              </a:rPr>
              <a:t>קבוצת מטבח טיפולי לצורך תרגול מיומנויות, ולשם העצמת המטופלים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4" name="הסבר מלבני מעוגל 13"/>
          <p:cNvSpPr/>
          <p:nvPr/>
        </p:nvSpPr>
        <p:spPr>
          <a:xfrm>
            <a:off x="3131840" y="4280915"/>
            <a:ext cx="2734825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ea typeface="Calibri"/>
              </a:rPr>
              <a:t>קבוצת </a:t>
            </a:r>
            <a:r>
              <a:rPr lang="he-IL" sz="2000" dirty="0" err="1">
                <a:solidFill>
                  <a:schemeClr val="tx1"/>
                </a:solidFill>
                <a:ea typeface="Calibri"/>
              </a:rPr>
              <a:t>סנוזלן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67544" y="1916832"/>
            <a:ext cx="43204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65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000">
        <p14:prism dir="r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9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400"/>
                            </p:stCondLst>
                            <p:childTnLst>
                              <p:par>
                                <p:cTn id="31" presetID="42" presetClass="entr" presetSubtype="0" fill="hold" grpId="0" nodeType="afterEffect" nodePh="1">
                                  <p:stCondLst>
                                    <p:cond delay="250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4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מחלקה </a:t>
            </a:r>
            <a:r>
              <a:rPr lang="he-IL" b="1" dirty="0" smtClean="0">
                <a:solidFill>
                  <a:schemeClr val="tx1"/>
                </a:solidFill>
              </a:rPr>
              <a:t>ד'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ימים א' </a:t>
            </a:r>
            <a:r>
              <a:rPr lang="he-IL" dirty="0" smtClean="0">
                <a:solidFill>
                  <a:schemeClr val="tx1"/>
                </a:solidFill>
              </a:rPr>
              <a:t>-ה</a:t>
            </a:r>
            <a:r>
              <a:rPr lang="he-IL" dirty="0">
                <a:solidFill>
                  <a:schemeClr val="tx1"/>
                </a:solidFill>
              </a:rPr>
              <a:t>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11:30- </a:t>
            </a:r>
            <a:r>
              <a:rPr lang="he-IL" dirty="0" smtClean="0">
                <a:solidFill>
                  <a:schemeClr val="tx1"/>
                </a:solidFill>
              </a:rPr>
              <a:t>8:30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לכל שאלה ניתן </a:t>
            </a:r>
            <a:r>
              <a:rPr lang="he-IL" dirty="0" smtClean="0">
                <a:solidFill>
                  <a:schemeClr val="tx1"/>
                </a:solidFill>
              </a:rPr>
              <a:t>לפנות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לשולה חזן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02-6511404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29" y="5620345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4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רשים זרימה: מחבר מחוץ לעמוד 3"/>
          <p:cNvSpPr/>
          <p:nvPr/>
        </p:nvSpPr>
        <p:spPr>
          <a:xfrm>
            <a:off x="1547664" y="620688"/>
            <a:ext cx="5832648" cy="1368152"/>
          </a:xfrm>
          <a:prstGeom prst="flowChartOffpageConnector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ריפוי בעיסוק במחלקה א'- סגורה</a:t>
            </a:r>
          </a:p>
        </p:txBody>
      </p:sp>
      <p:sp>
        <p:nvSpPr>
          <p:cNvPr id="5" name="תרשים זרימה: קלט ידני 4"/>
          <p:cNvSpPr/>
          <p:nvPr/>
        </p:nvSpPr>
        <p:spPr>
          <a:xfrm>
            <a:off x="5508104" y="1988840"/>
            <a:ext cx="2808312" cy="1584176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בניית </a:t>
            </a:r>
            <a:r>
              <a:rPr lang="he-IL" sz="2400" dirty="0" err="1">
                <a:solidFill>
                  <a:schemeClr val="accent3">
                    <a:lumMod val="50000"/>
                  </a:schemeClr>
                </a:solidFill>
              </a:rPr>
              <a:t>תוכנית</a:t>
            </a:r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 אישית ממוקדת מטרות </a:t>
            </a:r>
          </a:p>
        </p:txBody>
      </p:sp>
      <p:sp>
        <p:nvSpPr>
          <p:cNvPr id="6" name="תרשים זרימה: קלט ידני 5"/>
          <p:cNvSpPr/>
          <p:nvPr/>
        </p:nvSpPr>
        <p:spPr>
          <a:xfrm flipH="1">
            <a:off x="611560" y="1999790"/>
            <a:ext cx="2808312" cy="1584176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עבודה בחדר רב תכליתי במגוון תחומי ענין</a:t>
            </a:r>
          </a:p>
        </p:txBody>
      </p:sp>
      <p:sp>
        <p:nvSpPr>
          <p:cNvPr id="7" name="תרשים זרימה: קלט ידני 6"/>
          <p:cNvSpPr/>
          <p:nvPr/>
        </p:nvSpPr>
        <p:spPr>
          <a:xfrm flipV="1">
            <a:off x="4932040" y="3933056"/>
            <a:ext cx="2808312" cy="1584176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תרשים זרימה: קלט ידני 7"/>
          <p:cNvSpPr/>
          <p:nvPr/>
        </p:nvSpPr>
        <p:spPr>
          <a:xfrm flipH="1" flipV="1">
            <a:off x="1187624" y="3944006"/>
            <a:ext cx="2808312" cy="1584176"/>
          </a:xfrm>
          <a:prstGeom prst="flowChartManualInpu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טיפול קבוצתי בחדר </a:t>
            </a:r>
            <a:r>
              <a:rPr lang="he-IL" sz="2400" dirty="0" err="1">
                <a:solidFill>
                  <a:schemeClr val="accent3">
                    <a:lumMod val="50000"/>
                  </a:schemeClr>
                </a:solidFill>
              </a:rPr>
              <a:t>סנוזלן</a:t>
            </a:r>
            <a:endParaRPr lang="he-I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תרשים זרימה: קלט ידני 8"/>
          <p:cNvSpPr/>
          <p:nvPr/>
        </p:nvSpPr>
        <p:spPr>
          <a:xfrm>
            <a:off x="4932040" y="3717032"/>
            <a:ext cx="2808312" cy="1584176"/>
          </a:xfrm>
          <a:prstGeom prst="flowChartManualInput">
            <a:avLst/>
          </a:prstGeom>
          <a:noFill/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שיעור תורה שבועי למעוניינים</a:t>
            </a:r>
          </a:p>
        </p:txBody>
      </p:sp>
      <p:sp>
        <p:nvSpPr>
          <p:cNvPr id="11" name="תרשים זרימה: מחבר מחוץ לעמוד 10"/>
          <p:cNvSpPr/>
          <p:nvPr/>
        </p:nvSpPr>
        <p:spPr>
          <a:xfrm flipV="1">
            <a:off x="1547664" y="5733256"/>
            <a:ext cx="5832648" cy="864096"/>
          </a:xfrm>
          <a:prstGeom prst="flowChartOffpageConnector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88540" y="5930116"/>
            <a:ext cx="74168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קבוצות טיפוליות בנושאים </a:t>
            </a:r>
            <a:r>
              <a:rPr lang="he-IL" sz="2400" dirty="0" smtClean="0">
                <a:solidFill>
                  <a:schemeClr val="accent3">
                    <a:lumMod val="50000"/>
                  </a:schemeClr>
                </a:solidFill>
              </a:rPr>
              <a:t>שונים (</a:t>
            </a:r>
            <a:r>
              <a:rPr lang="he-IL" sz="2400" dirty="0" smtClean="0">
                <a:solidFill>
                  <a:schemeClr val="accent3">
                    <a:lumMod val="50000"/>
                  </a:schemeClr>
                </a:solidFill>
                <a:hlinkClick r:id="rId2" action="ppaction://hlinksldjump"/>
              </a:rPr>
              <a:t>לפירוט</a:t>
            </a:r>
            <a:r>
              <a:rPr lang="he-IL" sz="2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he-I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3635896" y="2348880"/>
            <a:ext cx="165618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accent3">
                    <a:lumMod val="50000"/>
                  </a:schemeClr>
                </a:solidFill>
              </a:rPr>
              <a:t>הערכה תפקודית- קוגניטיבית</a:t>
            </a:r>
          </a:p>
        </p:txBody>
      </p:sp>
      <p:sp>
        <p:nvSpPr>
          <p:cNvPr id="2" name="חץ ימינה 1">
            <a:hlinkClick r:id="rId3" action="ppaction://hlinksldjump"/>
          </p:cNvPr>
          <p:cNvSpPr/>
          <p:nvPr/>
        </p:nvSpPr>
        <p:spPr>
          <a:xfrm>
            <a:off x="7668344" y="5733256"/>
            <a:ext cx="1152128" cy="576064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accent4">
                    <a:lumMod val="50000"/>
                  </a:schemeClr>
                </a:solidFill>
              </a:rPr>
              <a:t>לחזרה</a:t>
            </a:r>
            <a:endParaRPr lang="he-I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1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1" grpId="0" animBg="1"/>
      <p:bldP spid="12" grpId="0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07504" y="466059"/>
            <a:ext cx="871296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בריפוי בעיסוק מתקיימות קבוצות </a:t>
            </a:r>
            <a:r>
              <a:rPr lang="he-IL" sz="3200" b="1" dirty="0" smtClean="0">
                <a:solidFill>
                  <a:schemeClr val="tx1"/>
                </a:solidFill>
              </a:rPr>
              <a:t>בנושאים שונים</a:t>
            </a:r>
            <a:r>
              <a:rPr lang="he-IL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הסבר מלבני מעוגל 7"/>
          <p:cNvSpPr/>
          <p:nvPr/>
        </p:nvSpPr>
        <p:spPr>
          <a:xfrm>
            <a:off x="5004048" y="1916832"/>
            <a:ext cx="2736304" cy="1570861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קבוצה טיפולית ברוח גישת ההחלמה- ליווי תהליך ההחלמה האישי והקניית כלים מסייעים להתמודדות</a:t>
            </a:r>
          </a:p>
        </p:txBody>
      </p:sp>
      <p:sp>
        <p:nvSpPr>
          <p:cNvPr id="9" name="הסבר מלבני מעוגל 8"/>
          <p:cNvSpPr/>
          <p:nvPr/>
        </p:nvSpPr>
        <p:spPr>
          <a:xfrm>
            <a:off x="1621151" y="1916832"/>
            <a:ext cx="2806833" cy="1578757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טיפולים קבוצתיים בהבעה (פסיכודרמה, אמנות ותנועה)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0" name="הסבר מלבני מעוגל 9"/>
          <p:cNvSpPr/>
          <p:nvPr/>
        </p:nvSpPr>
        <p:spPr>
          <a:xfrm>
            <a:off x="323528" y="4280915"/>
            <a:ext cx="2592288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  <a:ea typeface="Calibri"/>
              </a:rPr>
              <a:t>קבוצות שיחה יומיות- לשיתוף ועיבוד נושאים העולים בזמן אשפוז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הסבר מלבני מעוגל 10"/>
          <p:cNvSpPr/>
          <p:nvPr/>
        </p:nvSpPr>
        <p:spPr>
          <a:xfrm>
            <a:off x="6084168" y="4280915"/>
            <a:ext cx="2736304" cy="1634210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  <a:ea typeface="Calibri"/>
              </a:rPr>
              <a:t>קבוצות ייעודיות למטופלים עם תחלואה כפולה בשיתוף הצוות הרב מקצועי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הסבר מלבני מעוגל 13"/>
          <p:cNvSpPr/>
          <p:nvPr/>
        </p:nvSpPr>
        <p:spPr>
          <a:xfrm>
            <a:off x="3131840" y="4280915"/>
            <a:ext cx="2734825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ea typeface="Calibri"/>
              </a:rPr>
              <a:t>קבוצת </a:t>
            </a:r>
            <a:r>
              <a:rPr lang="he-IL" sz="2000" dirty="0" err="1">
                <a:solidFill>
                  <a:schemeClr val="tx1"/>
                </a:solidFill>
                <a:ea typeface="Calibri"/>
              </a:rPr>
              <a:t>סנוזלן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23528" y="1556792"/>
            <a:ext cx="720080" cy="1938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941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9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400"/>
                            </p:stCondLst>
                            <p:childTnLst>
                              <p:par>
                                <p:cTn id="31" presetID="42" presetClass="entr" presetSubtype="0" fill="hold" grpId="0" nodeType="afterEffect" nodePh="1">
                                  <p:stCondLst>
                                    <p:cond delay="300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4" grpId="0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מחלקה </a:t>
            </a:r>
            <a:r>
              <a:rPr lang="he-IL" b="1" dirty="0" smtClean="0">
                <a:solidFill>
                  <a:schemeClr val="tx1"/>
                </a:solidFill>
              </a:rPr>
              <a:t>א'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ימים א' </a:t>
            </a:r>
            <a:r>
              <a:rPr lang="he-IL" dirty="0" smtClean="0">
                <a:solidFill>
                  <a:schemeClr val="tx1"/>
                </a:solidFill>
              </a:rPr>
              <a:t>-ה</a:t>
            </a:r>
            <a:r>
              <a:rPr lang="he-IL" dirty="0">
                <a:solidFill>
                  <a:schemeClr val="tx1"/>
                </a:solidFill>
              </a:rPr>
              <a:t>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</a:t>
            </a:r>
            <a:r>
              <a:rPr lang="he-IL" dirty="0" smtClean="0">
                <a:solidFill>
                  <a:schemeClr val="tx1"/>
                </a:solidFill>
              </a:rPr>
              <a:t>12:00- 9:00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לכל שאלה ניתן לפנות </a:t>
            </a:r>
            <a:r>
              <a:rPr lang="he-IL" dirty="0" smtClean="0">
                <a:solidFill>
                  <a:schemeClr val="tx1"/>
                </a:solidFill>
              </a:rPr>
              <a:t>לצוות הריפוי בעיסוק במחלקה: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שירה </a:t>
            </a:r>
            <a:r>
              <a:rPr lang="he-IL" dirty="0" err="1" smtClean="0">
                <a:solidFill>
                  <a:schemeClr val="tx1"/>
                </a:solidFill>
              </a:rPr>
              <a:t>קירשבוים</a:t>
            </a:r>
            <a:endParaRPr lang="he-IL" dirty="0" smtClean="0">
              <a:solidFill>
                <a:schemeClr val="tx1"/>
              </a:solidFill>
            </a:endParaRPr>
          </a:p>
          <a:p>
            <a:pPr algn="ctr"/>
            <a:r>
              <a:rPr lang="he-IL" dirty="0" err="1" smtClean="0">
                <a:solidFill>
                  <a:schemeClr val="tx1"/>
                </a:solidFill>
              </a:rPr>
              <a:t>דסי</a:t>
            </a:r>
            <a:r>
              <a:rPr lang="he-IL" dirty="0" smtClean="0">
                <a:solidFill>
                  <a:schemeClr val="tx1"/>
                </a:solidFill>
              </a:rPr>
              <a:t> נמני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29" y="5877272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98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sl.haifa.ac.il/x/blogger2/3259/366486532767760/700/z/754145/,DanaInfo=.apiqwsx7Gjuyrsr5Os54+gse_multipart55978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755576" y="160338"/>
            <a:ext cx="7488832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מהו ריפוי בעיסוק?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6594154" y="1196752"/>
            <a:ext cx="1661548" cy="52565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50000"/>
              </a:lnSpc>
            </a:pPr>
            <a:r>
              <a:rPr lang="he-IL" dirty="0">
                <a:solidFill>
                  <a:schemeClr val="tx1"/>
                </a:solidFill>
              </a:rPr>
              <a:t>מטרת מקצוע הריפוי בעיסוק היא להקנות לאדם כלים ומיומנויות, שיאפשרו לו להיות מעורב בעיסוקים בעלי משמעות ולהתמודד טוב יותר עם דרישות החיים.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4644007" y="1196752"/>
            <a:ext cx="1800200" cy="52565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he-IL" dirty="0">
                <a:solidFill>
                  <a:schemeClr val="tx1"/>
                </a:solidFill>
              </a:rPr>
              <a:t>בריפוי בעיסוק מתבצעת הערכה מקיפה של יכולת התפקוד והגורמים הקשורים לאדם </a:t>
            </a:r>
            <a:r>
              <a:rPr lang="he-IL" dirty="0" smtClean="0">
                <a:solidFill>
                  <a:schemeClr val="tx1"/>
                </a:solidFill>
              </a:rPr>
              <a:t>וסביבתו. </a:t>
            </a:r>
            <a:r>
              <a:rPr lang="he-IL" dirty="0">
                <a:solidFill>
                  <a:schemeClr val="tx1"/>
                </a:solidFill>
              </a:rPr>
              <a:t>כמו"כ נערכים אבחונים על מנת לזהות יכולות וקשיים של האדם באופן ממוקד.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2723461" y="1213226"/>
            <a:ext cx="1800200" cy="524011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50000"/>
              </a:lnSpc>
            </a:pPr>
            <a:r>
              <a:rPr lang="he-IL" dirty="0">
                <a:solidFill>
                  <a:schemeClr val="tx1"/>
                </a:solidFill>
              </a:rPr>
              <a:t>ההשתתפות בריפוי בעיסוק מעודדת חזרה לתפקוד בתחומי העיסוק השונים: טיפול עצמי, ניהול בית, כספים וקניות, עבודה, לימודים, פעילויות פנאי והשתתפות חברתית.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755576" y="1213226"/>
            <a:ext cx="1800200" cy="524011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50000"/>
              </a:lnSpc>
            </a:pPr>
            <a:r>
              <a:rPr lang="he-IL" dirty="0">
                <a:solidFill>
                  <a:schemeClr val="tx1"/>
                </a:solidFill>
              </a:rPr>
              <a:t>בשיתוף עם האדם ועל פי העדפותיו נקבעות מטרות אישיות ומתבצעת התערבות פרטנית וקבוצתית על מנת להשיג מטרות אלה.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251520" y="1772816"/>
            <a:ext cx="432048" cy="27363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784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50"/>
                            </p:stCondLst>
                            <p:childTnLst>
                              <p:par>
                                <p:cTn id="35" presetID="42" presetClass="entr" presetSubtype="0" fill="hold" grpId="0" nodeType="afterEffect" nodePh="1">
                                  <p:stCondLst>
                                    <p:cond delay="400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755576" y="692696"/>
            <a:ext cx="7632848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259632" y="908720"/>
            <a:ext cx="6680094" cy="720080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chemeClr val="bg1"/>
                </a:solidFill>
              </a:rPr>
              <a:t>ריפוי בעיסוק במחלקת אשפוז יום</a:t>
            </a: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6" name="מחומש 5"/>
          <p:cNvSpPr/>
          <p:nvPr/>
        </p:nvSpPr>
        <p:spPr>
          <a:xfrm flipH="1">
            <a:off x="4339326" y="2222835"/>
            <a:ext cx="3600400" cy="93610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טיפול פרטני ממוקד מטרות אישיות</a:t>
            </a:r>
            <a:endParaRPr lang="he-IL" sz="24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מחומש 6"/>
          <p:cNvSpPr/>
          <p:nvPr/>
        </p:nvSpPr>
        <p:spPr>
          <a:xfrm flipH="1">
            <a:off x="4339326" y="3645024"/>
            <a:ext cx="3600400" cy="93610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טיפולים קבוצתיים מכווני תפקוד </a:t>
            </a:r>
            <a:r>
              <a:rPr lang="he-IL" sz="2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he-IL" sz="2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hlinkClick r:id="rId2" action="ppaction://hlinksldjump"/>
              </a:rPr>
              <a:t>לפירוט</a:t>
            </a:r>
            <a:r>
              <a:rPr lang="he-IL" sz="2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he-IL" sz="20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מחומש 7"/>
          <p:cNvSpPr/>
          <p:nvPr/>
        </p:nvSpPr>
        <p:spPr>
          <a:xfrm flipH="1">
            <a:off x="4339326" y="5157192"/>
            <a:ext cx="3600400" cy="93610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ניהול טיפול </a:t>
            </a:r>
          </a:p>
          <a:p>
            <a:pPr algn="ctr"/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(case </a:t>
            </a:r>
            <a:r>
              <a:rPr lang="en-US" sz="24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maneger</a:t>
            </a:r>
            <a:endParaRPr lang="he-IL" sz="24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מחומש 8"/>
          <p:cNvSpPr/>
          <p:nvPr/>
        </p:nvSpPr>
        <p:spPr>
          <a:xfrm flipH="1">
            <a:off x="1259632" y="2222835"/>
            <a:ext cx="2952328" cy="383445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1" anchor="ctr"/>
          <a:lstStyle/>
          <a:p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הטיפול מתמקד </a:t>
            </a:r>
            <a:r>
              <a:rPr lang="he-IL" sz="2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בעיקר בשחזור ושיפור יכולות קוגניטיביות </a:t>
            </a:r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בסיסיות ותפקודים </a:t>
            </a:r>
            <a:r>
              <a:rPr lang="he-IL" sz="2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אקזקוטיביים- כלומר, תפקודי חשיבה </a:t>
            </a:r>
            <a:r>
              <a:rPr lang="he-IL" sz="24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גבוהים</a:t>
            </a:r>
            <a:endParaRPr lang="he-IL" sz="19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307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392" y="6169025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47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5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75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25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07504" y="466059"/>
            <a:ext cx="871296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בריפוי בעיסוק מתקיימות קבוצות </a:t>
            </a:r>
            <a:r>
              <a:rPr lang="he-IL" sz="3200" b="1" dirty="0" smtClean="0">
                <a:solidFill>
                  <a:schemeClr val="tx1"/>
                </a:solidFill>
              </a:rPr>
              <a:t>בנושאים שונים</a:t>
            </a:r>
            <a:r>
              <a:rPr lang="he-IL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הסבר מלבני מעוגל 7"/>
          <p:cNvSpPr/>
          <p:nvPr/>
        </p:nvSpPr>
        <p:spPr>
          <a:xfrm>
            <a:off x="5004048" y="1916832"/>
            <a:ext cx="2736304" cy="1570861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</a:rPr>
              <a:t>קבוצת מטרות- </a:t>
            </a:r>
            <a:r>
              <a:rPr lang="he-IL" sz="2000" dirty="0" smtClean="0">
                <a:solidFill>
                  <a:schemeClr val="tx1"/>
                </a:solidFill>
              </a:rPr>
              <a:t>בקבוצה רוכשים אסטרטגיות להצבת מטרות יישומיות ודרכים להשגתן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9" name="הסבר מלבני מעוגל 8"/>
          <p:cNvSpPr/>
          <p:nvPr/>
        </p:nvSpPr>
        <p:spPr>
          <a:xfrm>
            <a:off x="1621151" y="1916832"/>
            <a:ext cx="2806833" cy="1578757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</a:rPr>
              <a:t>קבוצת עיתון- </a:t>
            </a:r>
            <a:r>
              <a:rPr lang="he-IL" sz="2000" dirty="0" smtClean="0">
                <a:solidFill>
                  <a:schemeClr val="tx1"/>
                </a:solidFill>
              </a:rPr>
              <a:t>הפקת עיתון משותפת, תוך פיתוח הנעה ומוטיבציה, ותהליכי חשיבה קבוצתיים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0" name="הסבר מלבני מעוגל 9"/>
          <p:cNvSpPr/>
          <p:nvPr/>
        </p:nvSpPr>
        <p:spPr>
          <a:xfrm>
            <a:off x="323528" y="4280915"/>
            <a:ext cx="2592288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  <a:ea typeface="Calibri"/>
              </a:rPr>
              <a:t>משהו מעצמי- </a:t>
            </a:r>
            <a:r>
              <a:rPr lang="he-IL" sz="2000" dirty="0" smtClean="0">
                <a:solidFill>
                  <a:schemeClr val="tx1"/>
                </a:solidFill>
                <a:ea typeface="Calibri"/>
              </a:rPr>
              <a:t>שיתוף בתחומי ענין אישיים, ביטוי אישי והעשרת פעילויות פנאי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1" name="הסבר מלבני מעוגל 10"/>
          <p:cNvSpPr/>
          <p:nvPr/>
        </p:nvSpPr>
        <p:spPr>
          <a:xfrm>
            <a:off x="6084168" y="4280915"/>
            <a:ext cx="2736304" cy="1634210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</a:rPr>
              <a:t>קבוצה </a:t>
            </a:r>
            <a:r>
              <a:rPr lang="he-IL" sz="2000" b="1" dirty="0" smtClean="0">
                <a:solidFill>
                  <a:schemeClr val="tx1"/>
                </a:solidFill>
              </a:rPr>
              <a:t>קוגניטיבית- </a:t>
            </a:r>
            <a:r>
              <a:rPr lang="he-IL" sz="2000" dirty="0" smtClean="0">
                <a:solidFill>
                  <a:schemeClr val="tx1"/>
                </a:solidFill>
              </a:rPr>
              <a:t>פיתוח </a:t>
            </a:r>
            <a:r>
              <a:rPr lang="he-IL" sz="2000" dirty="0">
                <a:solidFill>
                  <a:schemeClr val="tx1"/>
                </a:solidFill>
              </a:rPr>
              <a:t>יכולות חשיבה ואסטרטגיות התמודדות </a:t>
            </a:r>
            <a:r>
              <a:rPr lang="he-IL" sz="2000" dirty="0" smtClean="0">
                <a:solidFill>
                  <a:schemeClr val="tx1"/>
                </a:solidFill>
              </a:rPr>
              <a:t>באמצעות </a:t>
            </a:r>
            <a:r>
              <a:rPr lang="he-IL" sz="2000" dirty="0">
                <a:solidFill>
                  <a:schemeClr val="tx1"/>
                </a:solidFill>
              </a:rPr>
              <a:t>כלי העשרה אינסטרומנטלית </a:t>
            </a:r>
            <a:r>
              <a:rPr lang="he-IL" sz="2000" dirty="0" smtClean="0">
                <a:solidFill>
                  <a:schemeClr val="tx1"/>
                </a:solidFill>
              </a:rPr>
              <a:t>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14" name="הסבר מלבני מעוגל 13"/>
          <p:cNvSpPr/>
          <p:nvPr/>
        </p:nvSpPr>
        <p:spPr>
          <a:xfrm>
            <a:off x="3131840" y="4280915"/>
            <a:ext cx="2734825" cy="166777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  <a:ea typeface="Calibri"/>
              </a:rPr>
              <a:t>קבוצות תפקודיות מתחלפות</a:t>
            </a:r>
            <a:r>
              <a:rPr lang="he-IL" sz="2000" dirty="0" smtClean="0">
                <a:solidFill>
                  <a:schemeClr val="tx1"/>
                </a:solidFill>
                <a:ea typeface="Calibri"/>
              </a:rPr>
              <a:t>:</a:t>
            </a:r>
          </a:p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מטבח טיפולי, השתלבות בעבודה, ניהול כספים ועוד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39552" y="1700808"/>
            <a:ext cx="720080" cy="1656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467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 dir="r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9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400"/>
                            </p:stCondLst>
                            <p:childTnLst>
                              <p:par>
                                <p:cTn id="31" presetID="42" presetClass="entr" presetSubtype="0" fill="hold" grpId="0" nodeType="afterEffect" nodePh="1">
                                  <p:stCondLst>
                                    <p:cond delay="350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4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</a:t>
            </a:r>
            <a:r>
              <a:rPr lang="he-IL" b="1" dirty="0" smtClean="0">
                <a:solidFill>
                  <a:schemeClr val="tx1"/>
                </a:solidFill>
              </a:rPr>
              <a:t>אשפוז יום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ימים ב' ג' ד'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</a:t>
            </a:r>
            <a:r>
              <a:rPr lang="he-IL" dirty="0" smtClean="0">
                <a:solidFill>
                  <a:schemeClr val="tx1"/>
                </a:solidFill>
              </a:rPr>
              <a:t>9:00-13:00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</a:rPr>
              <a:t>לכל שאלה ניתן לפנות </a:t>
            </a:r>
            <a:r>
              <a:rPr lang="he-IL" sz="2000" dirty="0" smtClean="0">
                <a:solidFill>
                  <a:schemeClr val="tx1"/>
                </a:solidFill>
              </a:rPr>
              <a:t>למרפאה בעיסוק במחלקה: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he-IL" sz="2000" dirty="0" smtClean="0">
                <a:solidFill>
                  <a:schemeClr val="tx1"/>
                </a:solidFill>
              </a:rPr>
              <a:t>מוריה </a:t>
            </a:r>
            <a:r>
              <a:rPr lang="he-IL" sz="2000" dirty="0" err="1" smtClean="0">
                <a:solidFill>
                  <a:schemeClr val="tx1"/>
                </a:solidFill>
              </a:rPr>
              <a:t>דמרי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29" y="5613995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04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683568" y="470857"/>
            <a:ext cx="7704856" cy="59046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בריפוי בעיסוק קיימת התייחסות למרכיבי </a:t>
            </a:r>
            <a:r>
              <a:rPr lang="he-IL" b="1" dirty="0">
                <a:solidFill>
                  <a:schemeClr val="tx1"/>
                </a:solidFill>
              </a:rPr>
              <a:t>האדם</a:t>
            </a:r>
            <a:r>
              <a:rPr lang="he-IL" dirty="0">
                <a:solidFill>
                  <a:schemeClr val="tx1"/>
                </a:solidFill>
              </a:rPr>
              <a:t> , למרכיבי </a:t>
            </a:r>
            <a:r>
              <a:rPr lang="he-IL" b="1" dirty="0">
                <a:solidFill>
                  <a:schemeClr val="tx1"/>
                </a:solidFill>
              </a:rPr>
              <a:t>העיסוק</a:t>
            </a:r>
            <a:r>
              <a:rPr lang="he-IL" dirty="0">
                <a:solidFill>
                  <a:schemeClr val="tx1"/>
                </a:solidFill>
              </a:rPr>
              <a:t> ולמרכיבי </a:t>
            </a:r>
            <a:r>
              <a:rPr lang="he-IL" b="1" dirty="0">
                <a:solidFill>
                  <a:schemeClr val="tx1"/>
                </a:solidFill>
              </a:rPr>
              <a:t>הסביבה</a:t>
            </a:r>
            <a:r>
              <a:rPr lang="he-IL" dirty="0">
                <a:solidFill>
                  <a:schemeClr val="tx1"/>
                </a:solidFill>
              </a:rPr>
              <a:t>. כאשר שוררת הרמוניה בין שלושה מרכיבים אלו, רמת התפקוד הינה מיטבית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endParaRPr lang="he-IL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המטרה היא לבחון ולהעריך את הגורמים המעכבים והמאפשרים בשלושת המרכיבים- אדם עיסוק וסביבה, ולהגביר את ההתאמה ביניהם באמצעות התערבות טיפולית.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4017640" y="2229881"/>
            <a:ext cx="2282552" cy="220723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2987824" y="1844824"/>
            <a:ext cx="2282552" cy="2207231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3189548" y="2800130"/>
            <a:ext cx="2282552" cy="2207231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 rot="3459370">
            <a:off x="5144002" y="2683852"/>
            <a:ext cx="12811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אדם</a:t>
            </a:r>
            <a:endParaRPr lang="he-IL" sz="5400" b="1" cap="none" spc="0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6" name="מלבן 15"/>
          <p:cNvSpPr/>
          <p:nvPr/>
        </p:nvSpPr>
        <p:spPr>
          <a:xfrm rot="20202122">
            <a:off x="3006726" y="1941109"/>
            <a:ext cx="1656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עיסוק</a:t>
            </a:r>
            <a:endParaRPr lang="he-IL" sz="5400" b="1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7" name="מלבן 16"/>
          <p:cNvSpPr/>
          <p:nvPr/>
        </p:nvSpPr>
        <p:spPr>
          <a:xfrm rot="1658464">
            <a:off x="3190329" y="4083168"/>
            <a:ext cx="16546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סביבה</a:t>
            </a:r>
          </a:p>
        </p:txBody>
      </p:sp>
      <p:sp>
        <p:nvSpPr>
          <p:cNvPr id="3" name="צורה חופשית 2"/>
          <p:cNvSpPr/>
          <p:nvPr/>
        </p:nvSpPr>
        <p:spPr>
          <a:xfrm>
            <a:off x="4039737" y="2811439"/>
            <a:ext cx="1187356" cy="1228298"/>
          </a:xfrm>
          <a:custGeom>
            <a:avLst/>
            <a:gdLst>
              <a:gd name="connsiteX0" fmla="*/ 1187356 w 1187356"/>
              <a:gd name="connsiteY0" fmla="*/ 409433 h 1228298"/>
              <a:gd name="connsiteX1" fmla="*/ 1187356 w 1187356"/>
              <a:gd name="connsiteY1" fmla="*/ 409433 h 1228298"/>
              <a:gd name="connsiteX2" fmla="*/ 1091821 w 1187356"/>
              <a:gd name="connsiteY2" fmla="*/ 341194 h 1228298"/>
              <a:gd name="connsiteX3" fmla="*/ 1050878 w 1187356"/>
              <a:gd name="connsiteY3" fmla="*/ 259307 h 1228298"/>
              <a:gd name="connsiteX4" fmla="*/ 968991 w 1187356"/>
              <a:gd name="connsiteY4" fmla="*/ 232012 h 1228298"/>
              <a:gd name="connsiteX5" fmla="*/ 928048 w 1187356"/>
              <a:gd name="connsiteY5" fmla="*/ 204716 h 1228298"/>
              <a:gd name="connsiteX6" fmla="*/ 887105 w 1187356"/>
              <a:gd name="connsiteY6" fmla="*/ 191068 h 1228298"/>
              <a:gd name="connsiteX7" fmla="*/ 873457 w 1187356"/>
              <a:gd name="connsiteY7" fmla="*/ 150125 h 1228298"/>
              <a:gd name="connsiteX8" fmla="*/ 832514 w 1187356"/>
              <a:gd name="connsiteY8" fmla="*/ 136477 h 1228298"/>
              <a:gd name="connsiteX9" fmla="*/ 791570 w 1187356"/>
              <a:gd name="connsiteY9" fmla="*/ 109182 h 1228298"/>
              <a:gd name="connsiteX10" fmla="*/ 600502 w 1187356"/>
              <a:gd name="connsiteY10" fmla="*/ 54591 h 1228298"/>
              <a:gd name="connsiteX11" fmla="*/ 559559 w 1187356"/>
              <a:gd name="connsiteY11" fmla="*/ 40943 h 1228298"/>
              <a:gd name="connsiteX12" fmla="*/ 518615 w 1187356"/>
              <a:gd name="connsiteY12" fmla="*/ 13648 h 1228298"/>
              <a:gd name="connsiteX13" fmla="*/ 191069 w 1187356"/>
              <a:gd name="connsiteY13" fmla="*/ 0 h 1228298"/>
              <a:gd name="connsiteX14" fmla="*/ 95535 w 1187356"/>
              <a:gd name="connsiteY14" fmla="*/ 13648 h 1228298"/>
              <a:gd name="connsiteX15" fmla="*/ 68239 w 1187356"/>
              <a:gd name="connsiteY15" fmla="*/ 95534 h 1228298"/>
              <a:gd name="connsiteX16" fmla="*/ 54591 w 1187356"/>
              <a:gd name="connsiteY16" fmla="*/ 136477 h 1228298"/>
              <a:gd name="connsiteX17" fmla="*/ 13648 w 1187356"/>
              <a:gd name="connsiteY17" fmla="*/ 300251 h 1228298"/>
              <a:gd name="connsiteX18" fmla="*/ 0 w 1187356"/>
              <a:gd name="connsiteY18" fmla="*/ 341194 h 1228298"/>
              <a:gd name="connsiteX19" fmla="*/ 13648 w 1187356"/>
              <a:gd name="connsiteY19" fmla="*/ 750627 h 1228298"/>
              <a:gd name="connsiteX20" fmla="*/ 27296 w 1187356"/>
              <a:gd name="connsiteY20" fmla="*/ 805218 h 1228298"/>
              <a:gd name="connsiteX21" fmla="*/ 40944 w 1187356"/>
              <a:gd name="connsiteY21" fmla="*/ 900752 h 1228298"/>
              <a:gd name="connsiteX22" fmla="*/ 95535 w 1187356"/>
              <a:gd name="connsiteY22" fmla="*/ 982639 h 1228298"/>
              <a:gd name="connsiteX23" fmla="*/ 109182 w 1187356"/>
              <a:gd name="connsiteY23" fmla="*/ 1023582 h 1228298"/>
              <a:gd name="connsiteX24" fmla="*/ 136478 w 1187356"/>
              <a:gd name="connsiteY24" fmla="*/ 1064525 h 1228298"/>
              <a:gd name="connsiteX25" fmla="*/ 150126 w 1187356"/>
              <a:gd name="connsiteY25" fmla="*/ 1119116 h 1228298"/>
              <a:gd name="connsiteX26" fmla="*/ 191069 w 1187356"/>
              <a:gd name="connsiteY26" fmla="*/ 1132764 h 1228298"/>
              <a:gd name="connsiteX27" fmla="*/ 245660 w 1187356"/>
              <a:gd name="connsiteY27" fmla="*/ 1187355 h 1228298"/>
              <a:gd name="connsiteX28" fmla="*/ 259308 w 1187356"/>
              <a:gd name="connsiteY28" fmla="*/ 1228298 h 1228298"/>
              <a:gd name="connsiteX29" fmla="*/ 382138 w 1187356"/>
              <a:gd name="connsiteY29" fmla="*/ 1214651 h 1228298"/>
              <a:gd name="connsiteX30" fmla="*/ 504967 w 1187356"/>
              <a:gd name="connsiteY30" fmla="*/ 1160060 h 1228298"/>
              <a:gd name="connsiteX31" fmla="*/ 573206 w 1187356"/>
              <a:gd name="connsiteY31" fmla="*/ 1146412 h 1228298"/>
              <a:gd name="connsiteX32" fmla="*/ 696036 w 1187356"/>
              <a:gd name="connsiteY32" fmla="*/ 1078173 h 1228298"/>
              <a:gd name="connsiteX33" fmla="*/ 736979 w 1187356"/>
              <a:gd name="connsiteY33" fmla="*/ 1064525 h 1228298"/>
              <a:gd name="connsiteX34" fmla="*/ 791570 w 1187356"/>
              <a:gd name="connsiteY34" fmla="*/ 982639 h 1228298"/>
              <a:gd name="connsiteX35" fmla="*/ 914400 w 1187356"/>
              <a:gd name="connsiteY35" fmla="*/ 928048 h 1228298"/>
              <a:gd name="connsiteX36" fmla="*/ 1023582 w 1187356"/>
              <a:gd name="connsiteY36" fmla="*/ 764274 h 1228298"/>
              <a:gd name="connsiteX37" fmla="*/ 1050878 w 1187356"/>
              <a:gd name="connsiteY37" fmla="*/ 723331 h 1228298"/>
              <a:gd name="connsiteX38" fmla="*/ 1078173 w 1187356"/>
              <a:gd name="connsiteY38" fmla="*/ 641445 h 1228298"/>
              <a:gd name="connsiteX39" fmla="*/ 1091821 w 1187356"/>
              <a:gd name="connsiteY39" fmla="*/ 600501 h 1228298"/>
              <a:gd name="connsiteX40" fmla="*/ 1132764 w 1187356"/>
              <a:gd name="connsiteY40" fmla="*/ 573206 h 1228298"/>
              <a:gd name="connsiteX41" fmla="*/ 1187356 w 1187356"/>
              <a:gd name="connsiteY41" fmla="*/ 450376 h 1228298"/>
              <a:gd name="connsiteX42" fmla="*/ 1187356 w 1187356"/>
              <a:gd name="connsiteY42" fmla="*/ 409433 h 122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87356" h="1228298">
                <a:moveTo>
                  <a:pt x="1187356" y="409433"/>
                </a:moveTo>
                <a:lnTo>
                  <a:pt x="1187356" y="409433"/>
                </a:lnTo>
                <a:cubicBezTo>
                  <a:pt x="1155511" y="386687"/>
                  <a:pt x="1119493" y="368866"/>
                  <a:pt x="1091821" y="341194"/>
                </a:cubicBezTo>
                <a:cubicBezTo>
                  <a:pt x="1044727" y="294100"/>
                  <a:pt x="1118374" y="301492"/>
                  <a:pt x="1050878" y="259307"/>
                </a:cubicBezTo>
                <a:cubicBezTo>
                  <a:pt x="1026479" y="244058"/>
                  <a:pt x="968991" y="232012"/>
                  <a:pt x="968991" y="232012"/>
                </a:cubicBezTo>
                <a:cubicBezTo>
                  <a:pt x="955343" y="222913"/>
                  <a:pt x="942719" y="212052"/>
                  <a:pt x="928048" y="204716"/>
                </a:cubicBezTo>
                <a:cubicBezTo>
                  <a:pt x="915181" y="198282"/>
                  <a:pt x="897277" y="201240"/>
                  <a:pt x="887105" y="191068"/>
                </a:cubicBezTo>
                <a:cubicBezTo>
                  <a:pt x="876933" y="180896"/>
                  <a:pt x="883629" y="160297"/>
                  <a:pt x="873457" y="150125"/>
                </a:cubicBezTo>
                <a:cubicBezTo>
                  <a:pt x="863285" y="139953"/>
                  <a:pt x="845381" y="142911"/>
                  <a:pt x="832514" y="136477"/>
                </a:cubicBezTo>
                <a:cubicBezTo>
                  <a:pt x="817843" y="129142"/>
                  <a:pt x="806559" y="115844"/>
                  <a:pt x="791570" y="109182"/>
                </a:cubicBezTo>
                <a:cubicBezTo>
                  <a:pt x="712692" y="74125"/>
                  <a:pt x="687273" y="83515"/>
                  <a:pt x="600502" y="54591"/>
                </a:cubicBezTo>
                <a:cubicBezTo>
                  <a:pt x="586854" y="50042"/>
                  <a:pt x="572426" y="47377"/>
                  <a:pt x="559559" y="40943"/>
                </a:cubicBezTo>
                <a:cubicBezTo>
                  <a:pt x="544888" y="33608"/>
                  <a:pt x="534917" y="15459"/>
                  <a:pt x="518615" y="13648"/>
                </a:cubicBezTo>
                <a:cubicBezTo>
                  <a:pt x="410007" y="1581"/>
                  <a:pt x="300251" y="4549"/>
                  <a:pt x="191069" y="0"/>
                </a:cubicBezTo>
                <a:cubicBezTo>
                  <a:pt x="159224" y="4549"/>
                  <a:pt x="120927" y="-6101"/>
                  <a:pt x="95535" y="13648"/>
                </a:cubicBezTo>
                <a:cubicBezTo>
                  <a:pt x="72824" y="31312"/>
                  <a:pt x="77338" y="68239"/>
                  <a:pt x="68239" y="95534"/>
                </a:cubicBezTo>
                <a:lnTo>
                  <a:pt x="54591" y="136477"/>
                </a:lnTo>
                <a:cubicBezTo>
                  <a:pt x="36214" y="246744"/>
                  <a:pt x="49695" y="192113"/>
                  <a:pt x="13648" y="300251"/>
                </a:cubicBezTo>
                <a:lnTo>
                  <a:pt x="0" y="341194"/>
                </a:lnTo>
                <a:cubicBezTo>
                  <a:pt x="4549" y="477672"/>
                  <a:pt x="5629" y="614309"/>
                  <a:pt x="13648" y="750627"/>
                </a:cubicBezTo>
                <a:cubicBezTo>
                  <a:pt x="14749" y="769352"/>
                  <a:pt x="23941" y="786764"/>
                  <a:pt x="27296" y="805218"/>
                </a:cubicBezTo>
                <a:cubicBezTo>
                  <a:pt x="33050" y="836867"/>
                  <a:pt x="29396" y="870728"/>
                  <a:pt x="40944" y="900752"/>
                </a:cubicBezTo>
                <a:cubicBezTo>
                  <a:pt x="52720" y="931371"/>
                  <a:pt x="95535" y="982639"/>
                  <a:pt x="95535" y="982639"/>
                </a:cubicBezTo>
                <a:cubicBezTo>
                  <a:pt x="100084" y="996287"/>
                  <a:pt x="102748" y="1010715"/>
                  <a:pt x="109182" y="1023582"/>
                </a:cubicBezTo>
                <a:cubicBezTo>
                  <a:pt x="116517" y="1038253"/>
                  <a:pt x="130017" y="1049449"/>
                  <a:pt x="136478" y="1064525"/>
                </a:cubicBezTo>
                <a:cubicBezTo>
                  <a:pt x="143867" y="1081765"/>
                  <a:pt x="138409" y="1104469"/>
                  <a:pt x="150126" y="1119116"/>
                </a:cubicBezTo>
                <a:cubicBezTo>
                  <a:pt x="159113" y="1130350"/>
                  <a:pt x="177421" y="1128215"/>
                  <a:pt x="191069" y="1132764"/>
                </a:cubicBezTo>
                <a:cubicBezTo>
                  <a:pt x="227464" y="1241945"/>
                  <a:pt x="172872" y="1114567"/>
                  <a:pt x="245660" y="1187355"/>
                </a:cubicBezTo>
                <a:cubicBezTo>
                  <a:pt x="255832" y="1197527"/>
                  <a:pt x="254759" y="1214650"/>
                  <a:pt x="259308" y="1228298"/>
                </a:cubicBezTo>
                <a:cubicBezTo>
                  <a:pt x="300251" y="1223749"/>
                  <a:pt x="341743" y="1222730"/>
                  <a:pt x="382138" y="1214651"/>
                </a:cubicBezTo>
                <a:cubicBezTo>
                  <a:pt x="595019" y="1172075"/>
                  <a:pt x="374277" y="1209069"/>
                  <a:pt x="504967" y="1160060"/>
                </a:cubicBezTo>
                <a:cubicBezTo>
                  <a:pt x="526687" y="1151915"/>
                  <a:pt x="550460" y="1150961"/>
                  <a:pt x="573206" y="1146412"/>
                </a:cubicBezTo>
                <a:cubicBezTo>
                  <a:pt x="634495" y="1085123"/>
                  <a:pt x="595839" y="1111572"/>
                  <a:pt x="696036" y="1078173"/>
                </a:cubicBezTo>
                <a:lnTo>
                  <a:pt x="736979" y="1064525"/>
                </a:lnTo>
                <a:cubicBezTo>
                  <a:pt x="755176" y="1037230"/>
                  <a:pt x="760449" y="993013"/>
                  <a:pt x="791570" y="982639"/>
                </a:cubicBezTo>
                <a:cubicBezTo>
                  <a:pt x="889018" y="950156"/>
                  <a:pt x="849517" y="971303"/>
                  <a:pt x="914400" y="928048"/>
                </a:cubicBezTo>
                <a:lnTo>
                  <a:pt x="1023582" y="764274"/>
                </a:lnTo>
                <a:cubicBezTo>
                  <a:pt x="1032680" y="750626"/>
                  <a:pt x="1045691" y="738892"/>
                  <a:pt x="1050878" y="723331"/>
                </a:cubicBezTo>
                <a:lnTo>
                  <a:pt x="1078173" y="641445"/>
                </a:lnTo>
                <a:cubicBezTo>
                  <a:pt x="1082722" y="627797"/>
                  <a:pt x="1079851" y="608481"/>
                  <a:pt x="1091821" y="600501"/>
                </a:cubicBezTo>
                <a:lnTo>
                  <a:pt x="1132764" y="573206"/>
                </a:lnTo>
                <a:cubicBezTo>
                  <a:pt x="1165247" y="475758"/>
                  <a:pt x="1144100" y="515259"/>
                  <a:pt x="1187356" y="450376"/>
                </a:cubicBezTo>
                <a:lnTo>
                  <a:pt x="1187356" y="409433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3871904" y="3071886"/>
            <a:ext cx="135518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תפקוד</a:t>
            </a:r>
            <a:endParaRPr lang="he-IL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619672" y="2060848"/>
            <a:ext cx="504056" cy="23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3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42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5" grpId="0"/>
      <p:bldP spid="16" grpId="0"/>
      <p:bldP spid="17" grpId="0"/>
      <p:bldP spid="3" grpId="0" animBg="1"/>
      <p:bldP spid="7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 rot="18768887">
            <a:off x="-372474" y="728700"/>
            <a:ext cx="3960440" cy="2088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/>
              <a:t>לחץ לפירוט השירותים הניתנים במחלקות השונות</a:t>
            </a:r>
            <a:endParaRPr lang="he-IL" sz="2800" dirty="0"/>
          </a:p>
        </p:txBody>
      </p:sp>
      <p:sp>
        <p:nvSpPr>
          <p:cNvPr id="7" name="מלבן 6">
            <a:hlinkClick r:id="rId2" action="ppaction://hlinksldjump"/>
          </p:cNvPr>
          <p:cNvSpPr/>
          <p:nvPr/>
        </p:nvSpPr>
        <p:spPr>
          <a:xfrm>
            <a:off x="5796136" y="3047915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>
                <a:solidFill>
                  <a:schemeClr val="accent4">
                    <a:lumMod val="75000"/>
                  </a:schemeClr>
                </a:solidFill>
              </a:rPr>
              <a:t>מחלקה ג'</a:t>
            </a:r>
          </a:p>
          <a:p>
            <a:pPr algn="ctr"/>
            <a:r>
              <a:rPr lang="he-IL" dirty="0">
                <a:solidFill>
                  <a:schemeClr val="accent4">
                    <a:lumMod val="75000"/>
                  </a:schemeClr>
                </a:solidFill>
              </a:rPr>
              <a:t>מחלקה </a:t>
            </a:r>
            <a:r>
              <a:rPr lang="he-IL" dirty="0" err="1">
                <a:solidFill>
                  <a:schemeClr val="accent4">
                    <a:lumMod val="75000"/>
                  </a:schemeClr>
                </a:solidFill>
              </a:rPr>
              <a:t>פסיכוגריאטרית</a:t>
            </a:r>
            <a:r>
              <a:rPr lang="he-IL" dirty="0">
                <a:solidFill>
                  <a:schemeClr val="accent4">
                    <a:lumMod val="75000"/>
                  </a:schemeClr>
                </a:solidFill>
              </a:rPr>
              <a:t> ממושכת</a:t>
            </a:r>
          </a:p>
        </p:txBody>
      </p:sp>
      <p:sp>
        <p:nvSpPr>
          <p:cNvPr id="8" name="מלבן 7">
            <a:hlinkClick r:id="rId3" action="ppaction://hlinksldjump"/>
          </p:cNvPr>
          <p:cNvSpPr/>
          <p:nvPr/>
        </p:nvSpPr>
        <p:spPr>
          <a:xfrm>
            <a:off x="1593422" y="4941168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 smtClean="0">
                <a:solidFill>
                  <a:schemeClr val="accent4">
                    <a:lumMod val="75000"/>
                  </a:schemeClr>
                </a:solidFill>
              </a:rPr>
              <a:t>מחלקת אשפוז יום</a:t>
            </a:r>
          </a:p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מחלקה לטיפול תומך ומלווה לאחר שחרור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מלבן 8">
            <a:hlinkClick r:id="rId4" action="ppaction://hlinksldjump"/>
          </p:cNvPr>
          <p:cNvSpPr/>
          <p:nvPr/>
        </p:nvSpPr>
        <p:spPr>
          <a:xfrm>
            <a:off x="2483768" y="3010194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 smtClean="0">
                <a:solidFill>
                  <a:schemeClr val="accent4">
                    <a:lumMod val="75000"/>
                  </a:schemeClr>
                </a:solidFill>
              </a:rPr>
              <a:t>מחלקה ד'</a:t>
            </a:r>
          </a:p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מחלקה פעילה ממושכת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מלבן 9">
            <a:hlinkClick r:id="rId5" action="ppaction://hlinksldjump"/>
          </p:cNvPr>
          <p:cNvSpPr/>
          <p:nvPr/>
        </p:nvSpPr>
        <p:spPr>
          <a:xfrm>
            <a:off x="3252330" y="1124744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>
                <a:solidFill>
                  <a:schemeClr val="accent4">
                    <a:lumMod val="75000"/>
                  </a:schemeClr>
                </a:solidFill>
              </a:rPr>
              <a:t>מחלקה ב'</a:t>
            </a:r>
          </a:p>
          <a:p>
            <a:pPr algn="ctr"/>
            <a:r>
              <a:rPr lang="he-IL" dirty="0">
                <a:solidFill>
                  <a:schemeClr val="accent4">
                    <a:lumMod val="75000"/>
                  </a:schemeClr>
                </a:solidFill>
              </a:rPr>
              <a:t>מחלקה פעילה פתוחה</a:t>
            </a:r>
          </a:p>
        </p:txBody>
      </p:sp>
      <p:sp>
        <p:nvSpPr>
          <p:cNvPr id="11" name="מלבן 10">
            <a:hlinkClick r:id="rId6" action="ppaction://hlinksldjump"/>
          </p:cNvPr>
          <p:cNvSpPr/>
          <p:nvPr/>
        </p:nvSpPr>
        <p:spPr>
          <a:xfrm>
            <a:off x="6444208" y="1130889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 smtClean="0">
                <a:solidFill>
                  <a:schemeClr val="accent4">
                    <a:lumMod val="75000"/>
                  </a:schemeClr>
                </a:solidFill>
              </a:rPr>
              <a:t>מחלקה א'            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מחלקה פעילה סגורה לטיפול במצבים חריפים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מלבן 11">
            <a:hlinkClick r:id="rId7" action="ppaction://hlinksldjump"/>
          </p:cNvPr>
          <p:cNvSpPr/>
          <p:nvPr/>
        </p:nvSpPr>
        <p:spPr>
          <a:xfrm>
            <a:off x="5149752" y="4968444"/>
            <a:ext cx="2448272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u="sng" dirty="0" smtClean="0">
                <a:solidFill>
                  <a:schemeClr val="accent4">
                    <a:lumMod val="75000"/>
                  </a:schemeClr>
                </a:solidFill>
              </a:rPr>
              <a:t>מחלקה ה'</a:t>
            </a:r>
          </a:p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מחלקה </a:t>
            </a:r>
            <a:r>
              <a:rPr lang="he-IL" dirty="0" err="1" smtClean="0">
                <a:solidFill>
                  <a:schemeClr val="accent4">
                    <a:lumMod val="75000"/>
                  </a:schemeClr>
                </a:solidFill>
              </a:rPr>
              <a:t>פסיכוגריאטרית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</a:rPr>
              <a:t> סגורה לטיפול במצבים חריפים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4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683568" y="548680"/>
            <a:ext cx="7704856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מה יש לריפוי בעיסוק </a:t>
            </a:r>
            <a:r>
              <a:rPr lang="he-IL" sz="3200" b="1" dirty="0" smtClean="0">
                <a:solidFill>
                  <a:schemeClr val="tx1"/>
                </a:solidFill>
              </a:rPr>
              <a:t>במחלקה ב' </a:t>
            </a:r>
            <a:r>
              <a:rPr lang="he-IL" sz="3200" b="1" dirty="0">
                <a:solidFill>
                  <a:schemeClr val="tx1"/>
                </a:solidFill>
              </a:rPr>
              <a:t>להציע לך?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6084168" y="1988840"/>
            <a:ext cx="2304256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dirty="0">
                <a:solidFill>
                  <a:schemeClr val="tx1"/>
                </a:solidFill>
              </a:rPr>
              <a:t>עבודה פרטנית ממוקדת מטרות אישיות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827584" y="1988840"/>
            <a:ext cx="2304256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dirty="0">
                <a:solidFill>
                  <a:schemeClr val="tx1"/>
                </a:solidFill>
              </a:rPr>
              <a:t>עשייה עצמאית במרחב רב תכליתי במגוון תחומי עניין.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3203848" y="5466181"/>
            <a:ext cx="2304256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מטבח טיפולי לצורך תרגול ושחזור מיומנויות 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8" name="אליפסה 7">
            <a:hlinkClick r:id="rId2" action="ppaction://hlinksldjump" highlightClick="1"/>
          </p:cNvPr>
          <p:cNvSpPr/>
          <p:nvPr/>
        </p:nvSpPr>
        <p:spPr>
          <a:xfrm>
            <a:off x="4945855" y="3861048"/>
            <a:ext cx="2304256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dirty="0">
                <a:solidFill>
                  <a:schemeClr val="tx1"/>
                </a:solidFill>
              </a:rPr>
              <a:t>טיפול קבוצתי במגוון </a:t>
            </a:r>
            <a:r>
              <a:rPr lang="he-IL" dirty="0" smtClean="0">
                <a:solidFill>
                  <a:schemeClr val="tx1"/>
                </a:solidFill>
              </a:rPr>
              <a:t>נושאים</a:t>
            </a:r>
          </a:p>
          <a:p>
            <a:pPr lvl="0" algn="ctr"/>
            <a:r>
              <a:rPr lang="he-IL" sz="1400" u="sng" dirty="0">
                <a:solidFill>
                  <a:schemeClr val="accent4">
                    <a:lumMod val="75000"/>
                  </a:schemeClr>
                </a:solidFill>
              </a:rPr>
              <a:t>(לפירוט)</a:t>
            </a:r>
          </a:p>
        </p:txBody>
      </p:sp>
      <p:sp>
        <p:nvSpPr>
          <p:cNvPr id="9" name="אליפסה 8">
            <a:hlinkClick r:id="" action="ppaction://hlinkshowjump?jump=nextslide"/>
          </p:cNvPr>
          <p:cNvSpPr/>
          <p:nvPr/>
        </p:nvSpPr>
        <p:spPr>
          <a:xfrm>
            <a:off x="1835696" y="3861048"/>
            <a:ext cx="2304256" cy="1224136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180000" rIns="0" rtlCol="1" anchor="ctr"/>
          <a:lstStyle/>
          <a:p>
            <a:pPr lvl="0" algn="ctr"/>
            <a:r>
              <a:rPr lang="he-IL" dirty="0">
                <a:solidFill>
                  <a:schemeClr val="tx1"/>
                </a:solidFill>
              </a:rPr>
              <a:t>השתלבות </a:t>
            </a:r>
            <a:r>
              <a:rPr lang="he-IL" dirty="0" smtClean="0">
                <a:solidFill>
                  <a:schemeClr val="tx1"/>
                </a:solidFill>
              </a:rPr>
              <a:t>בתעסוקה שיקומית </a:t>
            </a:r>
            <a:r>
              <a:rPr lang="he-IL" dirty="0">
                <a:solidFill>
                  <a:schemeClr val="tx1"/>
                </a:solidFill>
              </a:rPr>
              <a:t>בבית החולים </a:t>
            </a:r>
            <a:r>
              <a:rPr lang="he-IL" sz="1400" u="sng" dirty="0">
                <a:solidFill>
                  <a:schemeClr val="accent4">
                    <a:lumMod val="75000"/>
                  </a:schemeClr>
                </a:solidFill>
              </a:rPr>
              <a:t>(לפירוט)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0" name="חץ שמאלה-ימינה-למעלה 9"/>
          <p:cNvSpPr/>
          <p:nvPr/>
        </p:nvSpPr>
        <p:spPr>
          <a:xfrm rot="10800000">
            <a:off x="3599892" y="2600908"/>
            <a:ext cx="1872208" cy="792088"/>
          </a:xfrm>
          <a:prstGeom prst="leftRight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חץ ימינה מקווקו 2"/>
          <p:cNvSpPr/>
          <p:nvPr/>
        </p:nvSpPr>
        <p:spPr>
          <a:xfrm flipH="1">
            <a:off x="827584" y="5733256"/>
            <a:ext cx="1152128" cy="504056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hlinkClick r:id="rId3" action="ppaction://hlinksldjump"/>
              </a:rPr>
              <a:t>להמשך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720556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12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5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5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5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755576" y="476672"/>
            <a:ext cx="7704856" cy="59046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r>
              <a:rPr lang="he-IL" sz="2800" dirty="0" smtClean="0">
                <a:solidFill>
                  <a:schemeClr val="tx1"/>
                </a:solidFill>
              </a:rPr>
              <a:t>מקומות </a:t>
            </a:r>
            <a:r>
              <a:rPr lang="he-IL" sz="2800" dirty="0">
                <a:solidFill>
                  <a:schemeClr val="tx1"/>
                </a:solidFill>
              </a:rPr>
              <a:t>תעסוקה שיקומיים בבית </a:t>
            </a:r>
            <a:r>
              <a:rPr lang="he-IL" sz="2800" dirty="0" smtClean="0">
                <a:solidFill>
                  <a:schemeClr val="tx1"/>
                </a:solidFill>
              </a:rPr>
              <a:t>החולים: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algn="ctr"/>
            <a:endParaRPr lang="he-IL" sz="2800" dirty="0" smtClean="0">
              <a:solidFill>
                <a:schemeClr val="tx1"/>
              </a:solidFill>
            </a:endParaRP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algn="ctr"/>
            <a:endParaRPr lang="he-IL" sz="2800" dirty="0" smtClean="0">
              <a:solidFill>
                <a:schemeClr val="tx1"/>
              </a:solidFill>
            </a:endParaRP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algn="l"/>
            <a:r>
              <a:rPr lang="he-IL" sz="2800" dirty="0" smtClean="0">
                <a:solidFill>
                  <a:schemeClr val="tx1"/>
                </a:solidFill>
              </a:rPr>
              <a:t>מטרות ההשתלבות בתעסוקה הן: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2" name="מלבן מעוגל 1"/>
          <p:cNvSpPr/>
          <p:nvPr/>
        </p:nvSpPr>
        <p:spPr>
          <a:xfrm>
            <a:off x="5013917" y="1334106"/>
            <a:ext cx="3096344" cy="2088232"/>
          </a:xfrm>
          <a:prstGeom prst="roundRect">
            <a:avLst/>
          </a:prstGeom>
          <a:solidFill>
            <a:srgbClr val="73488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בוטיק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 smtClean="0"/>
              <a:t>נגריה</a:t>
            </a:r>
            <a:endParaRPr lang="he-I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מינימרקט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ספריה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מכבסה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ועוד</a:t>
            </a:r>
          </a:p>
        </p:txBody>
      </p:sp>
      <p:sp>
        <p:nvSpPr>
          <p:cNvPr id="12" name="מלבן מעוגל 11"/>
          <p:cNvSpPr/>
          <p:nvPr/>
        </p:nvSpPr>
        <p:spPr>
          <a:xfrm>
            <a:off x="1115616" y="3928871"/>
            <a:ext cx="3096344" cy="2088232"/>
          </a:xfrm>
          <a:prstGeom prst="roundRect">
            <a:avLst/>
          </a:prstGeom>
          <a:solidFill>
            <a:srgbClr val="73488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רכישת כלים ומיומנויות הנדרשים </a:t>
            </a:r>
            <a:r>
              <a:rPr lang="he-IL" b="1" dirty="0" smtClean="0"/>
              <a:t>בעבודה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פיתוח הרגלי </a:t>
            </a:r>
            <a:r>
              <a:rPr lang="he-IL" b="1" dirty="0" smtClean="0"/>
              <a:t>עבודה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מעבר הדרגתי לתעסוקה בקהילה</a:t>
            </a:r>
            <a:br>
              <a:rPr lang="he-IL" b="1" dirty="0"/>
            </a:br>
            <a:endParaRPr lang="he-IL" b="1" dirty="0" smtClean="0"/>
          </a:p>
        </p:txBody>
      </p:sp>
      <p:sp>
        <p:nvSpPr>
          <p:cNvPr id="13" name="לחצן פעולה: חזרה 12">
            <a:hlinkClick r:id="rId2" action="ppaction://hlinksldjump" highlightClick="1"/>
          </p:cNvPr>
          <p:cNvSpPr/>
          <p:nvPr/>
        </p:nvSpPr>
        <p:spPr>
          <a:xfrm>
            <a:off x="6608221" y="5733256"/>
            <a:ext cx="1254747" cy="420114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248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950"/>
                            </p:stCondLst>
                            <p:childTnLst>
                              <p:par>
                                <p:cTn id="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450"/>
                            </p:stCondLst>
                            <p:childTnLst>
                              <p:par>
                                <p:cTn id="12" presetID="18" presetClass="emph" presetSubtype="0" fill="hold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80"/>
                            </p:stCondLst>
                            <p:childTnLst>
                              <p:par>
                                <p:cTn id="1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07504" y="466059"/>
            <a:ext cx="8712968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solidFill>
                  <a:schemeClr val="tx1"/>
                </a:solidFill>
              </a:rPr>
              <a:t>בריפוי בעיסוק מתקיימות קבוצות </a:t>
            </a:r>
            <a:r>
              <a:rPr lang="he-IL" sz="3200" b="1" dirty="0" smtClean="0">
                <a:solidFill>
                  <a:schemeClr val="tx1"/>
                </a:solidFill>
              </a:rPr>
              <a:t>בנושאים שונים</a:t>
            </a:r>
            <a:r>
              <a:rPr lang="he-IL" sz="3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הסבר מלבני מעוגל 7"/>
          <p:cNvSpPr/>
          <p:nvPr/>
        </p:nvSpPr>
        <p:spPr>
          <a:xfrm>
            <a:off x="6156176" y="1640394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קבוצה טיפולית ברוח גישת ההחלמה- ליווי תהליך ההחלמה האישי והקניית כלים מסייעים להתמודדות</a:t>
            </a:r>
          </a:p>
        </p:txBody>
      </p:sp>
      <p:sp>
        <p:nvSpPr>
          <p:cNvPr id="9" name="הסבר מלבני מעוגל 8"/>
          <p:cNvSpPr/>
          <p:nvPr/>
        </p:nvSpPr>
        <p:spPr>
          <a:xfrm>
            <a:off x="3419872" y="1645813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קבוצת "פותחים שבוע" </a:t>
            </a:r>
          </a:p>
        </p:txBody>
      </p:sp>
      <p:sp>
        <p:nvSpPr>
          <p:cNvPr id="10" name="הסבר מלבני מעוגל 9"/>
          <p:cNvSpPr/>
          <p:nvPr/>
        </p:nvSpPr>
        <p:spPr>
          <a:xfrm>
            <a:off x="539552" y="1628800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  <a:ea typeface="Calibri"/>
              </a:rPr>
              <a:t>"קשרים וכישורים"- קבוצה לפיתוח מיומנויות חברתיות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1" name="הסבר מלבני מעוגל 10"/>
          <p:cNvSpPr/>
          <p:nvPr/>
        </p:nvSpPr>
        <p:spPr>
          <a:xfrm>
            <a:off x="5148064" y="3296578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  <a:ea typeface="Calibri"/>
              </a:rPr>
              <a:t>"מתגלגלים"- שיתוף חוויתי בנושאים רגשיים, קוגניטיביים, תפקודיים וחברתיים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2" name="הסבר מלבני מעוגל 11"/>
          <p:cNvSpPr/>
          <p:nvPr/>
        </p:nvSpPr>
        <p:spPr>
          <a:xfrm>
            <a:off x="1711900" y="3261318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  <a:ea typeface="Calibri"/>
              </a:rPr>
              <a:t>"יצורי הנפש"- קבוצה להבעה רגשית, הגברת המודעות האישית, שיתוף ותמיכה באמצעות קלפים טיפוליים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הסבר מלבני מעוגל 12"/>
          <p:cNvSpPr/>
          <p:nvPr/>
        </p:nvSpPr>
        <p:spPr>
          <a:xfrm>
            <a:off x="6343109" y="4854626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  <a:ea typeface="Calibri"/>
              </a:rPr>
              <a:t>קבוצת צעירים- דיון  בסוגיות שונות  המאפיינות את ההתמודדות עם המשבר הנפשי </a:t>
            </a:r>
            <a:r>
              <a:rPr lang="en-US" sz="1600" dirty="0" smtClean="0">
                <a:solidFill>
                  <a:schemeClr val="tx1"/>
                </a:solidFill>
                <a:ea typeface="Calibri"/>
              </a:rPr>
              <a:t/>
            </a:r>
            <a:br>
              <a:rPr lang="en-US" sz="1600" dirty="0" smtClean="0">
                <a:solidFill>
                  <a:schemeClr val="tx1"/>
                </a:solidFill>
                <a:ea typeface="Calibri"/>
              </a:rPr>
            </a:br>
            <a:r>
              <a:rPr lang="he-IL" sz="1600" dirty="0" smtClean="0">
                <a:solidFill>
                  <a:schemeClr val="tx1"/>
                </a:solidFill>
                <a:ea typeface="Calibri"/>
              </a:rPr>
              <a:t>בגילאי </a:t>
            </a:r>
            <a:r>
              <a:rPr lang="he-IL" sz="1600" dirty="0">
                <a:solidFill>
                  <a:schemeClr val="tx1"/>
                </a:solidFill>
                <a:ea typeface="Calibri"/>
              </a:rPr>
              <a:t>20-30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הסבר מלבני מעוגל 13"/>
          <p:cNvSpPr/>
          <p:nvPr/>
        </p:nvSpPr>
        <p:spPr>
          <a:xfrm>
            <a:off x="3416914" y="4884219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  <a:ea typeface="Calibri"/>
              </a:rPr>
              <a:t>קבוצת </a:t>
            </a:r>
            <a:r>
              <a:rPr lang="he-IL" dirty="0" err="1">
                <a:solidFill>
                  <a:schemeClr val="tx1"/>
                </a:solidFill>
                <a:ea typeface="Calibri"/>
              </a:rPr>
              <a:t>סנוזלן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5" name="הסבר מלבני מעוגל 14"/>
          <p:cNvSpPr/>
          <p:nvPr/>
        </p:nvSpPr>
        <p:spPr>
          <a:xfrm>
            <a:off x="539552" y="4845494"/>
            <a:ext cx="2376264" cy="1152128"/>
          </a:xfrm>
          <a:prstGeom prst="wedgeRoundRectCallout">
            <a:avLst>
              <a:gd name="adj1" fmla="val -34656"/>
              <a:gd name="adj2" fmla="val -66181"/>
              <a:gd name="adj3" fmla="val 16667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  <a:ea typeface="Calibri"/>
              </a:rPr>
              <a:t>קבוצת משחק- פיתוח מיומנויות רגשיות וקוגניטיביות באמצעות משחקי חשיבה חברתיים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6" name="לחצן פעולה: חזרה 15">
            <a:hlinkClick r:id="" action="ppaction://hlinkshowjump?jump=lastslideviewed" highlightClick="1"/>
          </p:cNvPr>
          <p:cNvSpPr/>
          <p:nvPr/>
        </p:nvSpPr>
        <p:spPr>
          <a:xfrm>
            <a:off x="3851920" y="6309320"/>
            <a:ext cx="1440160" cy="432048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0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9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4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9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4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635896" y="908720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ריפוי בעיסוק מחלקה ב</a:t>
            </a:r>
            <a:r>
              <a:rPr lang="he-IL" b="1" dirty="0" smtClean="0">
                <a:solidFill>
                  <a:schemeClr val="tx1"/>
                </a:solidFill>
              </a:rPr>
              <a:t>'</a:t>
            </a: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שעות </a:t>
            </a:r>
            <a:r>
              <a:rPr lang="he-IL" dirty="0">
                <a:solidFill>
                  <a:schemeClr val="tx1"/>
                </a:solidFill>
              </a:rPr>
              <a:t>פתיחה: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ימים א' ב' ג' ה'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בין השעות 11:30- 8:45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יום ד' </a:t>
            </a:r>
            <a:r>
              <a:rPr lang="he-IL" dirty="0" smtClean="0">
                <a:solidFill>
                  <a:schemeClr val="tx1"/>
                </a:solidFill>
              </a:rPr>
              <a:t>8:30-10:00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187623" y="3933056"/>
            <a:ext cx="4176465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לכל שאלה ניתן לפנות לצוות ריפוי בעיסוק במחלקה: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עדי מעוז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טליה הישראלי- גולדנברג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he-IL" dirty="0">
                <a:solidFill>
                  <a:schemeClr val="tx1"/>
                </a:solidFill>
              </a:rPr>
              <a:t>02-6551425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073">
            <a:off x="540330" y="1443471"/>
            <a:ext cx="1806854" cy="157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29" y="5620345"/>
            <a:ext cx="12620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50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467544" y="643857"/>
            <a:ext cx="815693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ריפוי בעיסוק במחלקה </a:t>
            </a:r>
            <a:r>
              <a:rPr lang="he-IL" sz="32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פסיכוגריאטרית</a:t>
            </a:r>
            <a:r>
              <a:rPr lang="he-IL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סגורה</a:t>
            </a:r>
          </a:p>
          <a:p>
            <a:pPr algn="ctr"/>
            <a:endParaRPr lang="he-IL" sz="2800" b="1" dirty="0" smtClean="0">
              <a:solidFill>
                <a:schemeClr val="tx1"/>
              </a:solidFill>
            </a:endParaRPr>
          </a:p>
          <a:p>
            <a:pPr algn="ctr"/>
            <a:r>
              <a:rPr lang="he-IL" sz="2800" dirty="0" smtClean="0">
                <a:solidFill>
                  <a:schemeClr val="tx1"/>
                </a:solidFill>
              </a:rPr>
              <a:t>במחלקה </a:t>
            </a:r>
            <a:r>
              <a:rPr lang="he-IL" sz="2800" dirty="0">
                <a:solidFill>
                  <a:schemeClr val="tx1"/>
                </a:solidFill>
              </a:rPr>
              <a:t>זו מאושפזים אנשים עם ירידה תפקודית </a:t>
            </a:r>
            <a:r>
              <a:rPr lang="he-IL" sz="2800" dirty="0" smtClean="0">
                <a:solidFill>
                  <a:schemeClr val="tx1"/>
                </a:solidFill>
              </a:rPr>
              <a:t>ובעיות התנהגות על </a:t>
            </a:r>
            <a:r>
              <a:rPr lang="he-IL" sz="2800" dirty="0">
                <a:solidFill>
                  <a:schemeClr val="tx1"/>
                </a:solidFill>
              </a:rPr>
              <a:t>רקע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he-IL" sz="2800" dirty="0">
                <a:solidFill>
                  <a:schemeClr val="tx1"/>
                </a:solidFill>
              </a:rPr>
              <a:t>מחלות נפשיות, או על רקע </a:t>
            </a:r>
            <a:r>
              <a:rPr lang="he-IL" sz="2800" dirty="0" smtClean="0">
                <a:solidFill>
                  <a:schemeClr val="tx1"/>
                </a:solidFill>
              </a:rPr>
              <a:t>של התפתחות דמנציה. הפעילות בריפוי בעיסוק מותאמת לשני סוגי האוכלוסיות, כאשר חלק מהפעילויות פתוחות לכולם וחלקם תלויות קריטריון, ומיועדות בעיקר לבעלי תובנה בסיסית, יכולת לעקוב אחרי הוראות, וכדו'.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195736" y="980728"/>
            <a:ext cx="295232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902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3000">
        <p14:prism dir="r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925"/>
                            </p:stCondLst>
                            <p:childTnLst>
                              <p:par>
                                <p:cTn id="12" presetID="42" presetClass="entr" presetSubtype="0" fill="hold" grpId="0" nodeType="afterEffect" nodePh="1">
                                  <p:stCondLst>
                                    <p:cond delay="275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1028</Words>
  <Application>Microsoft Office PowerPoint</Application>
  <PresentationFormat>‫הצגה על המסך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3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הפעילות במחלקה כוללת: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BTL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SHIKUM</dc:creator>
  <cp:lastModifiedBy>אפרת סנטנו</cp:lastModifiedBy>
  <cp:revision>79</cp:revision>
  <dcterms:created xsi:type="dcterms:W3CDTF">2014-12-06T19:55:28Z</dcterms:created>
  <dcterms:modified xsi:type="dcterms:W3CDTF">2015-02-01T09:26:45Z</dcterms:modified>
</cp:coreProperties>
</file>